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65" r:id="rId2"/>
    <p:sldId id="257" r:id="rId3"/>
    <p:sldId id="258" r:id="rId4"/>
    <p:sldId id="278" r:id="rId5"/>
    <p:sldId id="259" r:id="rId6"/>
    <p:sldId id="284" r:id="rId7"/>
    <p:sldId id="283" r:id="rId8"/>
    <p:sldId id="286" r:id="rId9"/>
    <p:sldId id="266" r:id="rId10"/>
    <p:sldId id="267" r:id="rId11"/>
    <p:sldId id="260" r:id="rId12"/>
    <p:sldId id="268" r:id="rId13"/>
    <p:sldId id="280" r:id="rId14"/>
    <p:sldId id="281" r:id="rId15"/>
    <p:sldId id="269" r:id="rId16"/>
    <p:sldId id="270" r:id="rId17"/>
    <p:sldId id="273" r:id="rId18"/>
    <p:sldId id="274" r:id="rId19"/>
    <p:sldId id="272" r:id="rId20"/>
    <p:sldId id="282" r:id="rId21"/>
    <p:sldId id="279" r:id="rId22"/>
    <p:sldId id="285" r:id="rId23"/>
    <p:sldId id="277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0649"/>
    <a:srgbClr val="512BD4"/>
    <a:srgbClr val="B9AAEE"/>
    <a:srgbClr val="FAFAFA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91DC3D9-AEA3-422A-AD65-B7CC158062D0}" v="66" dt="2022-12-14T08:30:59.0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84" autoAdjust="0"/>
    <p:restoredTop sz="82961" autoAdjust="0"/>
  </p:normalViewPr>
  <p:slideViewPr>
    <p:cSldViewPr snapToGrid="0">
      <p:cViewPr varScale="1">
        <p:scale>
          <a:sx n="94" d="100"/>
          <a:sy n="94" d="100"/>
        </p:scale>
        <p:origin x="1026" y="6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02D1CE-AEBD-4494-AAD6-2865E1E08AB8}" type="datetimeFigureOut">
              <a:rPr lang="it-IT" smtClean="0"/>
              <a:t>03/02/2023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3A003D-6DF1-427F-A360-1FF34F20E4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3517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A003D-6DF1-427F-A360-1FF34F20E42D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81935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A003D-6DF1-427F-A360-1FF34F20E42D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18979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In un database </a:t>
            </a:r>
            <a:r>
              <a:rPr lang="en-US" dirty="0" err="1"/>
              <a:t>relazionale</a:t>
            </a:r>
            <a:r>
              <a:rPr lang="en-US" dirty="0"/>
              <a:t> come SQL Server, </a:t>
            </a:r>
            <a:r>
              <a:rPr lang="en-US" dirty="0" err="1"/>
              <a:t>l’archiviazione</a:t>
            </a:r>
            <a:r>
              <a:rPr lang="en-US" dirty="0"/>
              <a:t> di </a:t>
            </a:r>
            <a:r>
              <a:rPr lang="en-US" dirty="0" err="1"/>
              <a:t>dati</a:t>
            </a:r>
            <a:r>
              <a:rPr lang="en-US" dirty="0"/>
              <a:t> JSON </a:t>
            </a:r>
            <a:r>
              <a:rPr lang="en-US" dirty="0" err="1"/>
              <a:t>corrisponde</a:t>
            </a:r>
            <a:r>
              <a:rPr lang="en-US" dirty="0"/>
              <a:t> ad </a:t>
            </a:r>
            <a:r>
              <a:rPr lang="en-US" dirty="0" err="1"/>
              <a:t>archiviare</a:t>
            </a:r>
            <a:r>
              <a:rPr lang="en-US" dirty="0"/>
              <a:t> </a:t>
            </a:r>
            <a:r>
              <a:rPr lang="en-US" dirty="0" err="1"/>
              <a:t>oggetti</a:t>
            </a:r>
            <a:r>
              <a:rPr lang="en-US" dirty="0"/>
              <a:t> </a:t>
            </a:r>
            <a:r>
              <a:rPr lang="en-US" dirty="0" err="1"/>
              <a:t>sottoforma</a:t>
            </a:r>
            <a:r>
              <a:rPr lang="en-US" dirty="0"/>
              <a:t> di testo, </a:t>
            </a:r>
            <a:r>
              <a:rPr lang="en-US" dirty="0" err="1"/>
              <a:t>quindi</a:t>
            </a:r>
            <a:r>
              <a:rPr lang="en-US" dirty="0"/>
              <a:t> </a:t>
            </a:r>
            <a:r>
              <a:rPr lang="en-US" dirty="0" err="1"/>
              <a:t>all’interno</a:t>
            </a:r>
            <a:r>
              <a:rPr lang="en-US" dirty="0"/>
              <a:t> di </a:t>
            </a:r>
            <a:r>
              <a:rPr lang="en-US" dirty="0" err="1"/>
              <a:t>una</a:t>
            </a:r>
            <a:r>
              <a:rPr lang="en-US" dirty="0"/>
              <a:t> Colonna </a:t>
            </a:r>
            <a:r>
              <a:rPr lang="en-US" dirty="0" err="1"/>
              <a:t>nvarchar</a:t>
            </a:r>
            <a:r>
              <a:rPr lang="en-US" dirty="0"/>
              <a:t>(MAX) con </a:t>
            </a:r>
            <a:r>
              <a:rPr lang="en-US" dirty="0" err="1"/>
              <a:t>dati</a:t>
            </a:r>
            <a:r>
              <a:rPr lang="en-US" dirty="0"/>
              <a:t> JSON </a:t>
            </a:r>
            <a:r>
              <a:rPr lang="en-US" dirty="0" err="1"/>
              <a:t>all’interno</a:t>
            </a:r>
            <a:r>
              <a:rPr lang="en-US" dirty="0"/>
              <a:t>.</a:t>
            </a:r>
          </a:p>
          <a:p>
            <a:r>
              <a:rPr lang="en-US" dirty="0"/>
              <a:t>SQL Server (come </a:t>
            </a:r>
            <a:r>
              <a:rPr lang="en-US" dirty="0" err="1"/>
              <a:t>altri</a:t>
            </a:r>
            <a:r>
              <a:rPr lang="en-US" dirty="0"/>
              <a:t> RDBM) dispone di un modo per </a:t>
            </a:r>
            <a:r>
              <a:rPr lang="en-US" dirty="0" err="1"/>
              <a:t>interrogare</a:t>
            </a:r>
            <a:r>
              <a:rPr lang="en-US" dirty="0"/>
              <a:t> I </a:t>
            </a:r>
            <a:r>
              <a:rPr lang="en-US" dirty="0" err="1"/>
              <a:t>dati</a:t>
            </a:r>
            <a:r>
              <a:rPr lang="en-US" dirty="0"/>
              <a:t> in </a:t>
            </a:r>
            <a:r>
              <a:rPr lang="en-US" dirty="0" err="1"/>
              <a:t>formato</a:t>
            </a:r>
            <a:r>
              <a:rPr lang="en-US" dirty="0"/>
              <a:t> JSON come JSON e non come testo. </a:t>
            </a:r>
            <a:r>
              <a:rPr lang="en-US" dirty="0" err="1"/>
              <a:t>Potendo</a:t>
            </a:r>
            <a:r>
              <a:rPr lang="en-US" dirty="0"/>
              <a:t> </a:t>
            </a:r>
            <a:r>
              <a:rPr lang="en-US" dirty="0" err="1"/>
              <a:t>quindi</a:t>
            </a:r>
            <a:r>
              <a:rPr lang="en-US" dirty="0"/>
              <a:t> </a:t>
            </a:r>
            <a:r>
              <a:rPr lang="en-US" dirty="0" err="1"/>
              <a:t>effettuare</a:t>
            </a:r>
            <a:r>
              <a:rPr lang="en-US" dirty="0"/>
              <a:t> </a:t>
            </a:r>
            <a:r>
              <a:rPr lang="en-US" dirty="0" err="1"/>
              <a:t>ricerche</a:t>
            </a:r>
            <a:r>
              <a:rPr lang="en-US" dirty="0"/>
              <a:t> e </a:t>
            </a:r>
            <a:r>
              <a:rPr lang="en-US" dirty="0" err="1"/>
              <a:t>applicare</a:t>
            </a:r>
            <a:r>
              <a:rPr lang="en-US" dirty="0"/>
              <a:t> </a:t>
            </a:r>
            <a:r>
              <a:rPr lang="en-US" dirty="0" err="1"/>
              <a:t>filtri</a:t>
            </a:r>
            <a:r>
              <a:rPr lang="en-US" dirty="0"/>
              <a:t> al </a:t>
            </a:r>
            <a:r>
              <a:rPr lang="en-US" dirty="0" err="1"/>
              <a:t>suo</a:t>
            </a:r>
            <a:r>
              <a:rPr lang="en-US" dirty="0"/>
              <a:t> </a:t>
            </a:r>
            <a:r>
              <a:rPr lang="en-US" dirty="0" err="1"/>
              <a:t>interno</a:t>
            </a:r>
            <a:r>
              <a:rPr lang="en-US" dirty="0"/>
              <a:t>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A003D-6DF1-427F-A360-1FF34F20E42D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797564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quasi tutti I </a:t>
            </a:r>
            <a:r>
              <a:rPr lang="en-US" dirty="0" err="1"/>
              <a:t>casi</a:t>
            </a:r>
            <a:r>
              <a:rPr lang="en-US" dirty="0"/>
              <a:t> la </a:t>
            </a:r>
            <a:r>
              <a:rPr lang="en-US" dirty="0" err="1"/>
              <a:t>mappatura</a:t>
            </a:r>
            <a:r>
              <a:rPr lang="en-US" dirty="0"/>
              <a:t> TPH </a:t>
            </a:r>
            <a:r>
              <a:rPr lang="en-US" dirty="0" err="1"/>
              <a:t>funziona</a:t>
            </a:r>
            <a:r>
              <a:rPr lang="en-US" dirty="0"/>
              <a:t> </a:t>
            </a:r>
            <a:r>
              <a:rPr lang="en-US" dirty="0" err="1"/>
              <a:t>correttamente</a:t>
            </a:r>
            <a:r>
              <a:rPr lang="en-US" dirty="0"/>
              <a:t>, </a:t>
            </a:r>
            <a:r>
              <a:rPr lang="en-US" dirty="0" err="1"/>
              <a:t>motivo</a:t>
            </a:r>
            <a:r>
              <a:rPr lang="en-US" dirty="0"/>
              <a:t> per cui è </a:t>
            </a:r>
            <a:r>
              <a:rPr lang="en-US" dirty="0" err="1"/>
              <a:t>l’impostazione</a:t>
            </a:r>
            <a:r>
              <a:rPr lang="en-US" dirty="0"/>
              <a:t> </a:t>
            </a:r>
            <a:r>
              <a:rPr lang="en-US" dirty="0" err="1"/>
              <a:t>predefinita</a:t>
            </a:r>
            <a:r>
              <a:rPr lang="en-US" dirty="0"/>
              <a:t>, e le </a:t>
            </a:r>
            <a:r>
              <a:rPr lang="en-US" dirty="0" err="1"/>
              <a:t>prestazioni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sempre molto </a:t>
            </a:r>
            <a:r>
              <a:rPr lang="en-US" dirty="0" err="1"/>
              <a:t>buone</a:t>
            </a:r>
            <a:r>
              <a:rPr lang="en-US" dirty="0"/>
              <a:t> </a:t>
            </a:r>
            <a:r>
              <a:rPr lang="en-US" dirty="0" err="1"/>
              <a:t>perchè</a:t>
            </a:r>
            <a:r>
              <a:rPr lang="en-US" dirty="0"/>
              <a:t> </a:t>
            </a:r>
            <a:r>
              <a:rPr lang="en-US" dirty="0" err="1"/>
              <a:t>indipendentemente</a:t>
            </a:r>
            <a:r>
              <a:rPr lang="en-US" dirty="0"/>
              <a:t> </a:t>
            </a:r>
            <a:r>
              <a:rPr lang="en-US" dirty="0" err="1"/>
              <a:t>dalla</a:t>
            </a:r>
            <a:r>
              <a:rPr lang="en-US" dirty="0"/>
              <a:t> query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scrivi</a:t>
            </a:r>
            <a:r>
              <a:rPr lang="en-US" dirty="0"/>
              <a:t>, è sempre </a:t>
            </a:r>
            <a:r>
              <a:rPr lang="en-US" dirty="0" err="1"/>
              <a:t>necessaria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sola </a:t>
            </a:r>
            <a:r>
              <a:rPr lang="en-US" dirty="0" err="1"/>
              <a:t>tabella</a:t>
            </a:r>
            <a:r>
              <a:rPr lang="en-US" dirty="0"/>
              <a:t> per </a:t>
            </a:r>
            <a:r>
              <a:rPr lang="en-US" dirty="0" err="1"/>
              <a:t>restituire</a:t>
            </a:r>
            <a:r>
              <a:rPr lang="en-US" dirty="0"/>
              <a:t> I </a:t>
            </a:r>
            <a:r>
              <a:rPr lang="en-US" dirty="0" err="1"/>
              <a:t>risultati</a:t>
            </a:r>
            <a:r>
              <a:rPr lang="en-US" dirty="0"/>
              <a:t>.</a:t>
            </a:r>
          </a:p>
          <a:p>
            <a:r>
              <a:rPr lang="it-IT" dirty="0"/>
              <a:t>La strategia TPT è raramente una buona scelta. Viene utilizzato principalmente quando si ritiene importante che i dati siano archiviati in forma normalizzata.</a:t>
            </a:r>
          </a:p>
          <a:p>
            <a:r>
              <a:rPr lang="it-IT" dirty="0"/>
              <a:t>La strategia TPC è un miglioramento rispetto a TPT perché garantisce che le informazioni per una determinata istanza si entità siano sempre archiviate in una singola tabella (Utile quando la gerarchia mappata è grande e ha molti tipi concreti, ciascuno con un numero elevato di </a:t>
            </a:r>
            <a:r>
              <a:rPr lang="it-IT" dirty="0" err="1"/>
              <a:t>proprieta</a:t>
            </a:r>
            <a:r>
              <a:rPr lang="it-IT" dirty="0"/>
              <a:t>).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A003D-6DF1-427F-A360-1FF34F20E42D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688419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A003D-6DF1-427F-A360-1FF34F20E42D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68588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Questa è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novità</a:t>
            </a:r>
            <a:r>
              <a:rPr lang="en-US" dirty="0"/>
              <a:t> </a:t>
            </a:r>
            <a:r>
              <a:rPr lang="en-US" dirty="0" err="1"/>
              <a:t>introdotta</a:t>
            </a:r>
            <a:r>
              <a:rPr lang="en-US" dirty="0"/>
              <a:t> in EF7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rende</a:t>
            </a:r>
            <a:r>
              <a:rPr lang="en-US" dirty="0"/>
              <a:t> </a:t>
            </a:r>
            <a:r>
              <a:rPr lang="en-US" dirty="0" err="1"/>
              <a:t>felici</a:t>
            </a:r>
            <a:r>
              <a:rPr lang="en-US" dirty="0"/>
              <a:t> </a:t>
            </a:r>
            <a:r>
              <a:rPr lang="en-US" dirty="0" err="1"/>
              <a:t>gli</a:t>
            </a:r>
            <a:r>
              <a:rPr lang="en-US" dirty="0"/>
              <a:t> </a:t>
            </a:r>
            <a:r>
              <a:rPr lang="en-US" dirty="0" err="1"/>
              <a:t>sviluppatori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seguono</a:t>
            </a:r>
            <a:r>
              <a:rPr lang="en-US" dirty="0"/>
              <a:t> le </a:t>
            </a:r>
            <a:r>
              <a:rPr lang="en-US" dirty="0" err="1"/>
              <a:t>pratiche</a:t>
            </a:r>
            <a:r>
              <a:rPr lang="en-US" dirty="0"/>
              <a:t> </a:t>
            </a:r>
            <a:r>
              <a:rPr lang="en-US" dirty="0" err="1"/>
              <a:t>apprese</a:t>
            </a:r>
            <a:r>
              <a:rPr lang="en-US" dirty="0"/>
              <a:t> dal Domain-Driver Design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Nello</a:t>
            </a:r>
            <a:r>
              <a:rPr lang="en-US" dirty="0"/>
              <a:t> </a:t>
            </a:r>
            <a:r>
              <a:rPr lang="en-US" dirty="0" err="1"/>
              <a:t>caso</a:t>
            </a:r>
            <a:r>
              <a:rPr lang="en-US" dirty="0"/>
              <a:t> classico di Seed </a:t>
            </a:r>
            <a:r>
              <a:rPr lang="en-US" dirty="0" err="1"/>
              <a:t>EntityFramework</a:t>
            </a:r>
            <a:r>
              <a:rPr lang="en-US" dirty="0"/>
              <a:t> </a:t>
            </a:r>
            <a:r>
              <a:rPr lang="en-US" dirty="0" err="1"/>
              <a:t>crea</a:t>
            </a:r>
            <a:r>
              <a:rPr lang="en-US" dirty="0"/>
              <a:t> un </a:t>
            </a:r>
            <a:r>
              <a:rPr lang="en-US" dirty="0" err="1"/>
              <a:t>valore</a:t>
            </a:r>
            <a:r>
              <a:rPr lang="en-US" dirty="0"/>
              <a:t> </a:t>
            </a:r>
            <a:r>
              <a:rPr lang="en-US" dirty="0" err="1"/>
              <a:t>temporaneo</a:t>
            </a:r>
            <a:r>
              <a:rPr lang="en-US" dirty="0"/>
              <a:t> in </a:t>
            </a:r>
            <a:r>
              <a:rPr lang="en-US" dirty="0" err="1"/>
              <a:t>attesa</a:t>
            </a:r>
            <a:r>
              <a:rPr lang="en-US" dirty="0"/>
              <a:t> di </a:t>
            </a:r>
            <a:r>
              <a:rPr lang="en-US" dirty="0" err="1"/>
              <a:t>quello</a:t>
            </a:r>
            <a:r>
              <a:rPr lang="en-US" dirty="0"/>
              <a:t> </a:t>
            </a:r>
            <a:r>
              <a:rPr lang="en-US" dirty="0" err="1"/>
              <a:t>generato</a:t>
            </a:r>
            <a:r>
              <a:rPr lang="en-US" dirty="0"/>
              <a:t> dal database</a:t>
            </a:r>
          </a:p>
          <a:p>
            <a:r>
              <a:rPr lang="en-US" dirty="0"/>
              <a:t>Se devo </a:t>
            </a:r>
            <a:r>
              <a:rPr lang="en-US" dirty="0" err="1"/>
              <a:t>modificare</a:t>
            </a:r>
            <a:r>
              <a:rPr lang="en-US" dirty="0"/>
              <a:t> la </a:t>
            </a:r>
            <a:r>
              <a:rPr lang="en-US" dirty="0" err="1"/>
              <a:t>proprietà</a:t>
            </a:r>
            <a:r>
              <a:rPr lang="en-US" dirty="0"/>
              <a:t> </a:t>
            </a:r>
            <a:r>
              <a:rPr lang="en-US" dirty="0" err="1"/>
              <a:t>Entitykey</a:t>
            </a:r>
            <a:r>
              <a:rPr lang="en-US" dirty="0"/>
              <a:t> Id in un GUID (per </a:t>
            </a:r>
            <a:r>
              <a:rPr lang="en-US" dirty="0" err="1"/>
              <a:t>qualsiasi</a:t>
            </a:r>
            <a:r>
              <a:rPr lang="en-US" dirty="0"/>
              <a:t> motivate </a:t>
            </a:r>
            <a:r>
              <a:rPr lang="en-US" dirty="0" err="1"/>
              <a:t>ragione</a:t>
            </a:r>
            <a:r>
              <a:rPr lang="en-US" dirty="0"/>
              <a:t>), non </a:t>
            </a:r>
            <a:r>
              <a:rPr lang="en-US" dirty="0" err="1"/>
              <a:t>avrò</a:t>
            </a:r>
            <a:r>
              <a:rPr lang="en-US" dirty="0"/>
              <a:t> </a:t>
            </a:r>
            <a:r>
              <a:rPr lang="en-US" dirty="0" err="1"/>
              <a:t>alcun</a:t>
            </a:r>
            <a:r>
              <a:rPr lang="en-US" dirty="0"/>
              <a:t> </a:t>
            </a:r>
            <a:r>
              <a:rPr lang="en-US" dirty="0" err="1"/>
              <a:t>impatto</a:t>
            </a:r>
            <a:r>
              <a:rPr lang="en-US" dirty="0"/>
              <a:t> </a:t>
            </a:r>
            <a:r>
              <a:rPr lang="en-US" dirty="0" err="1"/>
              <a:t>sul</a:t>
            </a:r>
            <a:r>
              <a:rPr lang="en-US" dirty="0"/>
              <a:t> </a:t>
            </a:r>
            <a:r>
              <a:rPr lang="en-US" dirty="0" err="1"/>
              <a:t>tipo</a:t>
            </a:r>
            <a:r>
              <a:rPr lang="en-US" dirty="0"/>
              <a:t> </a:t>
            </a:r>
            <a:r>
              <a:rPr lang="en-US" dirty="0" err="1"/>
              <a:t>definito</a:t>
            </a:r>
            <a:r>
              <a:rPr lang="en-US" dirty="0"/>
              <a:t>, Il </a:t>
            </a:r>
            <a:r>
              <a:rPr lang="en-US" dirty="0" err="1"/>
              <a:t>tipo</a:t>
            </a:r>
            <a:r>
              <a:rPr lang="en-US" dirty="0"/>
              <a:t> non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preoccupa</a:t>
            </a:r>
            <a:r>
              <a:rPr lang="en-US" dirty="0"/>
              <a:t> di come </a:t>
            </a:r>
            <a:r>
              <a:rPr lang="en-US" dirty="0" err="1"/>
              <a:t>viene</a:t>
            </a:r>
            <a:r>
              <a:rPr lang="en-US" dirty="0"/>
              <a:t> </a:t>
            </a:r>
            <a:r>
              <a:rPr lang="en-US" dirty="0" err="1"/>
              <a:t>implementato</a:t>
            </a:r>
            <a:r>
              <a:rPr lang="en-US" dirty="0"/>
              <a:t> </a:t>
            </a:r>
            <a:r>
              <a:rPr lang="en-US" dirty="0" err="1"/>
              <a:t>EntityKey</a:t>
            </a:r>
            <a:endParaRPr lang="en-US" dirty="0"/>
          </a:p>
          <a:p>
            <a:r>
              <a:rPr lang="en-US" dirty="0"/>
              <a:t>EF7 </a:t>
            </a:r>
            <a:r>
              <a:rPr lang="en-US" dirty="0" err="1"/>
              <a:t>ora</a:t>
            </a:r>
            <a:r>
              <a:rPr lang="en-US" dirty="0"/>
              <a:t> </a:t>
            </a:r>
            <a:r>
              <a:rPr lang="en-US" dirty="0" err="1"/>
              <a:t>supporta</a:t>
            </a:r>
            <a:r>
              <a:rPr lang="en-US" dirty="0"/>
              <a:t> la </a:t>
            </a:r>
            <a:r>
              <a:rPr lang="en-US" dirty="0" err="1"/>
              <a:t>combinazione</a:t>
            </a:r>
            <a:r>
              <a:rPr lang="en-US" dirty="0"/>
              <a:t> di </a:t>
            </a:r>
            <a:r>
              <a:rPr lang="en-US" dirty="0" err="1"/>
              <a:t>convertitori</a:t>
            </a:r>
            <a:r>
              <a:rPr lang="en-US" dirty="0"/>
              <a:t> di </a:t>
            </a:r>
            <a:r>
              <a:rPr lang="en-US" dirty="0" err="1"/>
              <a:t>valore</a:t>
            </a:r>
            <a:r>
              <a:rPr lang="en-US" dirty="0"/>
              <a:t> (</a:t>
            </a:r>
            <a:r>
              <a:rPr lang="en-US" dirty="0" err="1"/>
              <a:t>ValueGeneratedOnAdd</a:t>
            </a:r>
            <a:r>
              <a:rPr lang="en-US" dirty="0"/>
              <a:t>()) -&gt; </a:t>
            </a:r>
            <a:r>
              <a:rPr lang="en-US" dirty="0" err="1"/>
              <a:t>eccezione</a:t>
            </a:r>
            <a:r>
              <a:rPr lang="en-US" dirty="0"/>
              <a:t> runtime (</a:t>
            </a:r>
            <a:r>
              <a:rPr lang="en-US" dirty="0" err="1"/>
              <a:t>ChangeTracker</a:t>
            </a:r>
            <a:r>
              <a:rPr lang="en-US" dirty="0"/>
              <a:t> isn’t able to track an </a:t>
            </a:r>
            <a:r>
              <a:rPr lang="en-US" dirty="0" err="1"/>
              <a:t>EntityType</a:t>
            </a:r>
            <a:r>
              <a:rPr lang="en-US" dirty="0"/>
              <a:t> type.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A003D-6DF1-427F-A360-1FF34F20E42D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310807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A003D-6DF1-427F-A360-1FF34F20E42D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11539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ObjectMaterialization</a:t>
            </a:r>
            <a:r>
              <a:rPr lang="en-US" dirty="0"/>
              <a:t>: </a:t>
            </a:r>
            <a:r>
              <a:rPr lang="en-US" dirty="0" err="1"/>
              <a:t>attingere</a:t>
            </a:r>
            <a:r>
              <a:rPr lang="en-US" dirty="0"/>
              <a:t> </a:t>
            </a:r>
            <a:r>
              <a:rPr lang="en-US" dirty="0" err="1"/>
              <a:t>alla</a:t>
            </a:r>
            <a:r>
              <a:rPr lang="en-US" dirty="0"/>
              <a:t> pipeline prima e dopo </a:t>
            </a:r>
            <a:r>
              <a:rPr lang="en-US" dirty="0" err="1"/>
              <a:t>che</a:t>
            </a:r>
            <a:r>
              <a:rPr lang="en-US" dirty="0"/>
              <a:t> EF ha </a:t>
            </a:r>
            <a:r>
              <a:rPr lang="en-US" dirty="0" err="1"/>
              <a:t>creato</a:t>
            </a:r>
            <a:r>
              <a:rPr lang="en-US" dirty="0"/>
              <a:t> </a:t>
            </a:r>
            <a:r>
              <a:rPr lang="en-US" dirty="0" err="1"/>
              <a:t>un’istanza</a:t>
            </a:r>
            <a:r>
              <a:rPr lang="en-US" dirty="0"/>
              <a:t> </a:t>
            </a:r>
            <a:r>
              <a:rPr lang="en-US" dirty="0" err="1"/>
              <a:t>dell’oggetto</a:t>
            </a:r>
            <a:r>
              <a:rPr lang="en-US" dirty="0"/>
              <a:t> ma non ha </a:t>
            </a:r>
            <a:r>
              <a:rPr lang="en-US" dirty="0" err="1"/>
              <a:t>ancora</a:t>
            </a:r>
            <a:r>
              <a:rPr lang="en-US" dirty="0"/>
              <a:t> </a:t>
            </a:r>
            <a:r>
              <a:rPr lang="en-US" dirty="0" err="1"/>
              <a:t>inserito</a:t>
            </a:r>
            <a:r>
              <a:rPr lang="en-US" dirty="0"/>
              <a:t> I </a:t>
            </a:r>
            <a:r>
              <a:rPr lang="en-US" dirty="0" err="1"/>
              <a:t>valori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 </a:t>
            </a:r>
            <a:r>
              <a:rPr lang="en-US" dirty="0" err="1"/>
              <a:t>risultati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query.</a:t>
            </a:r>
          </a:p>
          <a:p>
            <a:r>
              <a:rPr lang="en-US" dirty="0"/>
              <a:t>4 </a:t>
            </a:r>
            <a:r>
              <a:rPr lang="en-US" dirty="0" err="1"/>
              <a:t>intercettori</a:t>
            </a:r>
            <a:r>
              <a:rPr lang="en-US" dirty="0"/>
              <a:t>: Prima e dopo la </a:t>
            </a:r>
            <a:r>
              <a:rPr lang="en-US" dirty="0" err="1"/>
              <a:t>creazione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nuova</a:t>
            </a:r>
            <a:r>
              <a:rPr lang="en-US" dirty="0"/>
              <a:t> </a:t>
            </a:r>
            <a:r>
              <a:rPr lang="en-US" dirty="0" err="1"/>
              <a:t>istanza</a:t>
            </a:r>
            <a:r>
              <a:rPr lang="en-US" dirty="0"/>
              <a:t> e </a:t>
            </a:r>
            <a:r>
              <a:rPr lang="en-US" dirty="0" err="1"/>
              <a:t>una</a:t>
            </a:r>
            <a:r>
              <a:rPr lang="en-US" dirty="0"/>
              <a:t> volta </a:t>
            </a:r>
            <a:r>
              <a:rPr lang="en-US" dirty="0" err="1"/>
              <a:t>creata</a:t>
            </a:r>
            <a:r>
              <a:rPr lang="en-US" dirty="0"/>
              <a:t>, prima e dopo </a:t>
            </a:r>
            <a:r>
              <a:rPr lang="en-US" dirty="0" err="1"/>
              <a:t>l’inizializzazione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stessa</a:t>
            </a:r>
            <a:r>
              <a:rPr lang="en-US" dirty="0"/>
              <a:t>. (</a:t>
            </a:r>
            <a:r>
              <a:rPr lang="en-US" dirty="0" err="1"/>
              <a:t>Implementare</a:t>
            </a:r>
            <a:r>
              <a:rPr lang="en-US" dirty="0"/>
              <a:t> in Interceptor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implementa</a:t>
            </a:r>
            <a:r>
              <a:rPr lang="en-US" dirty="0"/>
              <a:t> </a:t>
            </a:r>
            <a:r>
              <a:rPr lang="en-US" dirty="0" err="1"/>
              <a:t>IMaterializationInterceptor</a:t>
            </a:r>
            <a:r>
              <a:rPr lang="en-US" dirty="0"/>
              <a:t>)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A003D-6DF1-427F-A360-1FF34F20E42D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604298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 </a:t>
            </a:r>
            <a:r>
              <a:rPr lang="en-US" dirty="0" err="1"/>
              <a:t>questa</a:t>
            </a:r>
            <a:r>
              <a:rPr lang="en-US" dirty="0"/>
              <a:t> </a:t>
            </a:r>
            <a:r>
              <a:rPr lang="en-US" dirty="0" err="1"/>
              <a:t>funzionalità</a:t>
            </a:r>
            <a:r>
              <a:rPr lang="en-US" dirty="0"/>
              <a:t> </a:t>
            </a:r>
            <a:r>
              <a:rPr lang="en-US" dirty="0" err="1"/>
              <a:t>possiamo</a:t>
            </a:r>
            <a:r>
              <a:rPr lang="en-US" dirty="0"/>
              <a:t> </a:t>
            </a:r>
            <a:r>
              <a:rPr lang="en-US" dirty="0" err="1"/>
              <a:t>personalizzare</a:t>
            </a:r>
            <a:r>
              <a:rPr lang="en-US" dirty="0"/>
              <a:t> il </a:t>
            </a:r>
            <a:r>
              <a:rPr lang="en-US" dirty="0" err="1"/>
              <a:t>codice</a:t>
            </a:r>
            <a:r>
              <a:rPr lang="en-US" dirty="0"/>
              <a:t> </a:t>
            </a:r>
            <a:r>
              <a:rPr lang="en-US" dirty="0" err="1"/>
              <a:t>generato</a:t>
            </a:r>
            <a:r>
              <a:rPr lang="en-US" dirty="0"/>
              <a:t>.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A003D-6DF1-427F-A360-1FF34F20E42D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5787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A003D-6DF1-427F-A360-1FF34F20E42D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22866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A003D-6DF1-427F-A360-1FF34F20E42D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1513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A003D-6DF1-427F-A360-1FF34F20E42D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02999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A003D-6DF1-427F-A360-1FF34F20E42D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438345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A003D-6DF1-427F-A360-1FF34F20E42D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927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A003D-6DF1-427F-A360-1FF34F20E42D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2347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Nel </a:t>
            </a:r>
            <a:r>
              <a:rPr lang="en-US" dirty="0" err="1"/>
              <a:t>caso</a:t>
            </a:r>
            <a:r>
              <a:rPr lang="en-US" dirty="0"/>
              <a:t> in cui </a:t>
            </a:r>
            <a:r>
              <a:rPr lang="en-US" dirty="0" err="1"/>
              <a:t>venga</a:t>
            </a:r>
            <a:r>
              <a:rPr lang="en-US" dirty="0"/>
              <a:t> </a:t>
            </a:r>
            <a:r>
              <a:rPr lang="en-US" dirty="0" err="1"/>
              <a:t>inviato</a:t>
            </a:r>
            <a:r>
              <a:rPr lang="en-US" dirty="0"/>
              <a:t> un </a:t>
            </a:r>
            <a:r>
              <a:rPr lang="en-US" dirty="0" err="1"/>
              <a:t>singolo</a:t>
            </a:r>
            <a:r>
              <a:rPr lang="en-US" dirty="0"/>
              <a:t> INSERT la clausula OUTPUT </a:t>
            </a:r>
            <a:r>
              <a:rPr lang="en-US" dirty="0" err="1"/>
              <a:t>elimina</a:t>
            </a:r>
            <a:r>
              <a:rPr lang="en-US" dirty="0"/>
              <a:t> </a:t>
            </a:r>
            <a:r>
              <a:rPr lang="en-US" dirty="0" err="1"/>
              <a:t>anche</a:t>
            </a:r>
            <a:r>
              <a:rPr lang="en-US" dirty="0"/>
              <a:t> la </a:t>
            </a:r>
            <a:r>
              <a:rPr lang="en-US" dirty="0" err="1"/>
              <a:t>necessità</a:t>
            </a:r>
            <a:r>
              <a:rPr lang="en-US" dirty="0"/>
              <a:t> di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transazione</a:t>
            </a:r>
            <a:r>
              <a:rPr lang="en-US" dirty="0"/>
              <a:t> </a:t>
            </a:r>
            <a:r>
              <a:rPr lang="en-US" dirty="0" err="1"/>
              <a:t>necessaria</a:t>
            </a:r>
            <a:r>
              <a:rPr lang="en-US" dirty="0"/>
              <a:t> per </a:t>
            </a:r>
            <a:r>
              <a:rPr lang="en-US" dirty="0" err="1"/>
              <a:t>l’INSERT</a:t>
            </a:r>
            <a:r>
              <a:rPr lang="en-US" dirty="0"/>
              <a:t> </a:t>
            </a:r>
            <a:r>
              <a:rPr lang="en-US" dirty="0" err="1"/>
              <a:t>composto</a:t>
            </a:r>
            <a:r>
              <a:rPr lang="en-US" dirty="0"/>
              <a:t> con la SELECT</a:t>
            </a:r>
          </a:p>
          <a:p>
            <a:endParaRPr lang="en-US" dirty="0"/>
          </a:p>
          <a:p>
            <a:r>
              <a:rPr lang="en-US" dirty="0"/>
              <a:t>I </a:t>
            </a:r>
            <a:r>
              <a:rPr lang="en-US" dirty="0" err="1"/>
              <a:t>miglioramenti</a:t>
            </a:r>
            <a:r>
              <a:rPr lang="en-US" dirty="0"/>
              <a:t> non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limitati</a:t>
            </a:r>
            <a:r>
              <a:rPr lang="en-US" dirty="0"/>
              <a:t> a </a:t>
            </a:r>
            <a:r>
              <a:rPr lang="en-US" dirty="0" err="1"/>
              <a:t>quando</a:t>
            </a:r>
            <a:r>
              <a:rPr lang="en-US" dirty="0"/>
              <a:t> </a:t>
            </a:r>
            <a:r>
              <a:rPr lang="en-US" dirty="0" err="1"/>
              <a:t>SaveChanges</a:t>
            </a:r>
            <a:r>
              <a:rPr lang="en-US" dirty="0"/>
              <a:t> </a:t>
            </a:r>
            <a:r>
              <a:rPr lang="en-US" dirty="0" err="1"/>
              <a:t>invia</a:t>
            </a:r>
            <a:r>
              <a:rPr lang="en-US" dirty="0"/>
              <a:t> solo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singola</a:t>
            </a:r>
            <a:r>
              <a:rPr lang="en-US" dirty="0"/>
              <a:t> </a:t>
            </a:r>
            <a:r>
              <a:rPr lang="en-US" dirty="0" err="1"/>
              <a:t>modifica</a:t>
            </a:r>
            <a:r>
              <a:rPr lang="en-US" dirty="0"/>
              <a:t>. </a:t>
            </a:r>
            <a:r>
              <a:rPr lang="en-US" dirty="0" err="1"/>
              <a:t>Anche</a:t>
            </a:r>
            <a:r>
              <a:rPr lang="en-US" dirty="0"/>
              <a:t> I </a:t>
            </a:r>
            <a:r>
              <a:rPr lang="en-US" dirty="0" err="1"/>
              <a:t>comandi</a:t>
            </a:r>
            <a:r>
              <a:rPr lang="en-US" dirty="0"/>
              <a:t> di Batch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semplificati</a:t>
            </a:r>
            <a:r>
              <a:rPr lang="en-US" dirty="0"/>
              <a:t>. Non solo </a:t>
            </a:r>
            <a:r>
              <a:rPr lang="en-US" dirty="0" err="1"/>
              <a:t>perdono</a:t>
            </a:r>
            <a:r>
              <a:rPr lang="en-US" dirty="0"/>
              <a:t> </a:t>
            </a:r>
            <a:r>
              <a:rPr lang="en-US" dirty="0" err="1"/>
              <a:t>anche</a:t>
            </a:r>
            <a:r>
              <a:rPr lang="en-US" dirty="0"/>
              <a:t> </a:t>
            </a:r>
            <a:r>
              <a:rPr lang="en-US" dirty="0" err="1"/>
              <a:t>gli</a:t>
            </a:r>
            <a:r>
              <a:rPr lang="en-US" dirty="0"/>
              <a:t> </a:t>
            </a:r>
            <a:r>
              <a:rPr lang="en-US" dirty="0" err="1"/>
              <a:t>espliciti</a:t>
            </a:r>
            <a:r>
              <a:rPr lang="en-US" dirty="0"/>
              <a:t> BEGIN e COMMIT  per le </a:t>
            </a:r>
            <a:r>
              <a:rPr lang="en-US" dirty="0" err="1"/>
              <a:t>transazioni</a:t>
            </a:r>
            <a:r>
              <a:rPr lang="en-US" dirty="0"/>
              <a:t>, ma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anche</a:t>
            </a:r>
            <a:r>
              <a:rPr lang="en-US" dirty="0"/>
              <a:t> espresso in modo </a:t>
            </a:r>
            <a:r>
              <a:rPr lang="en-US" dirty="0" err="1"/>
              <a:t>più</a:t>
            </a:r>
            <a:r>
              <a:rPr lang="en-US" dirty="0"/>
              <a:t> </a:t>
            </a:r>
            <a:r>
              <a:rPr lang="en-US" dirty="0" err="1"/>
              <a:t>efficiente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HiLo</a:t>
            </a:r>
            <a:r>
              <a:rPr lang="en-US" dirty="0"/>
              <a:t> EF Core 3 (</a:t>
            </a:r>
            <a:r>
              <a:rPr lang="en-US" dirty="0" err="1"/>
              <a:t>viene</a:t>
            </a:r>
            <a:r>
              <a:rPr lang="en-US" dirty="0"/>
              <a:t> </a:t>
            </a:r>
            <a:r>
              <a:rPr lang="en-US" dirty="0" err="1"/>
              <a:t>chiesto</a:t>
            </a:r>
            <a:r>
              <a:rPr lang="en-US" dirty="0"/>
              <a:t> a SQL di </a:t>
            </a:r>
            <a:r>
              <a:rPr lang="en-US" dirty="0" err="1"/>
              <a:t>pregenerare</a:t>
            </a:r>
            <a:r>
              <a:rPr lang="en-US" dirty="0"/>
              <a:t> un Gruppo di PK </a:t>
            </a:r>
            <a:r>
              <a:rPr lang="en-US" dirty="0" err="1"/>
              <a:t>che</a:t>
            </a:r>
            <a:r>
              <a:rPr lang="en-US" dirty="0"/>
              <a:t> EF </a:t>
            </a:r>
            <a:r>
              <a:rPr lang="en-US" dirty="0" err="1"/>
              <a:t>memorizza</a:t>
            </a:r>
            <a:r>
              <a:rPr lang="en-US" dirty="0"/>
              <a:t> in cache e </a:t>
            </a:r>
            <a:r>
              <a:rPr lang="en-US" dirty="0" err="1"/>
              <a:t>inserite</a:t>
            </a:r>
            <a:r>
              <a:rPr lang="en-US" dirty="0"/>
              <a:t> </a:t>
            </a:r>
            <a:r>
              <a:rPr lang="en-US" dirty="0" err="1"/>
              <a:t>nelle</a:t>
            </a:r>
            <a:r>
              <a:rPr lang="en-US" dirty="0"/>
              <a:t> INSERT a </a:t>
            </a:r>
            <a:r>
              <a:rPr lang="en-US" dirty="0" err="1"/>
              <a:t>seconda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necessità</a:t>
            </a:r>
            <a:r>
              <a:rPr lang="en-US" dirty="0"/>
              <a:t> (insert Parent-Child records).</a:t>
            </a:r>
          </a:p>
          <a:p>
            <a:endParaRPr lang="en-US" dirty="0"/>
          </a:p>
          <a:p>
            <a:r>
              <a:rPr lang="en-US" dirty="0"/>
              <a:t>EF è </a:t>
            </a:r>
            <a:r>
              <a:rPr lang="en-US" dirty="0" err="1"/>
              <a:t>ormai</a:t>
            </a:r>
            <a:r>
              <a:rPr lang="en-US" dirty="0"/>
              <a:t> </a:t>
            </a:r>
            <a:r>
              <a:rPr lang="en-US" dirty="0" err="1"/>
              <a:t>praticamente</a:t>
            </a:r>
            <a:r>
              <a:rPr lang="en-US" dirty="0"/>
              <a:t> </a:t>
            </a:r>
            <a:r>
              <a:rPr lang="en-US" dirty="0" err="1"/>
              <a:t>paragonabile</a:t>
            </a:r>
            <a:r>
              <a:rPr lang="en-US" dirty="0"/>
              <a:t> a Dapper in termini di performance, </a:t>
            </a:r>
            <a:r>
              <a:rPr lang="en-US" dirty="0" err="1"/>
              <a:t>riducendo</a:t>
            </a:r>
            <a:r>
              <a:rPr lang="en-US" dirty="0"/>
              <a:t> il gap dal 35%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versione</a:t>
            </a:r>
            <a:r>
              <a:rPr lang="en-US" dirty="0"/>
              <a:t> EF Core 6 a solo un 5% in media con EF Core 7.</a:t>
            </a:r>
          </a:p>
          <a:p>
            <a:endParaRPr lang="it-IT" dirty="0"/>
          </a:p>
          <a:p>
            <a:r>
              <a:rPr lang="it-IT" dirty="0"/>
              <a:t>Nel caso di inserimento di </a:t>
            </a:r>
            <a:r>
              <a:rPr lang="it-IT" dirty="0" err="1"/>
              <a:t>piu</a:t>
            </a:r>
            <a:r>
              <a:rPr lang="it-IT" dirty="0"/>
              <a:t> record in una tabella EF7 usa MERGE e OUTPUT -&gt; Ma non funziona se la tabella contiene dei Trigger.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A003D-6DF1-427F-A360-1FF34F20E42D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6450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 </a:t>
            </a:r>
            <a:r>
              <a:rPr lang="en-US" dirty="0" err="1"/>
              <a:t>esempio</a:t>
            </a:r>
            <a:r>
              <a:rPr lang="en-US" dirty="0"/>
              <a:t> di </a:t>
            </a:r>
            <a:r>
              <a:rPr lang="en-US" dirty="0" err="1"/>
              <a:t>ottimizzazione</a:t>
            </a:r>
            <a:r>
              <a:rPr lang="en-US" dirty="0"/>
              <a:t> di performance </a:t>
            </a:r>
            <a:r>
              <a:rPr lang="en-US" dirty="0" err="1"/>
              <a:t>nella</a:t>
            </a:r>
            <a:r>
              <a:rPr lang="en-US" dirty="0"/>
              <a:t> </a:t>
            </a:r>
            <a:r>
              <a:rPr lang="en-US" dirty="0" err="1"/>
              <a:t>gestione</a:t>
            </a:r>
            <a:r>
              <a:rPr lang="en-US" dirty="0"/>
              <a:t> del </a:t>
            </a:r>
            <a:r>
              <a:rPr lang="en-US" dirty="0" err="1"/>
              <a:t>LazyLoadingProxies</a:t>
            </a:r>
            <a:r>
              <a:rPr lang="en-US" dirty="0"/>
              <a:t> </a:t>
            </a:r>
            <a:r>
              <a:rPr lang="en-US" dirty="0" err="1"/>
              <a:t>fra</a:t>
            </a:r>
            <a:r>
              <a:rPr lang="en-US" dirty="0"/>
              <a:t> EF 6 e EF 7.</a:t>
            </a:r>
          </a:p>
          <a:p>
            <a:r>
              <a:rPr lang="en-US" dirty="0"/>
              <a:t>Nel </a:t>
            </a:r>
            <a:r>
              <a:rPr lang="en-US" dirty="0" err="1"/>
              <a:t>caso</a:t>
            </a:r>
            <a:r>
              <a:rPr lang="en-US" dirty="0"/>
              <a:t> di EF 7 la prima query è </a:t>
            </a:r>
            <a:r>
              <a:rPr lang="en-US" dirty="0" err="1"/>
              <a:t>stata</a:t>
            </a:r>
            <a:r>
              <a:rPr lang="en-US" dirty="0"/>
              <a:t> </a:t>
            </a:r>
            <a:r>
              <a:rPr lang="en-US" dirty="0" err="1"/>
              <a:t>resa</a:t>
            </a:r>
            <a:r>
              <a:rPr lang="en-US" dirty="0"/>
              <a:t> </a:t>
            </a:r>
            <a:r>
              <a:rPr lang="en-US" dirty="0" err="1"/>
              <a:t>più</a:t>
            </a:r>
            <a:r>
              <a:rPr lang="en-US" dirty="0"/>
              <a:t> </a:t>
            </a:r>
            <a:r>
              <a:rPr lang="en-US" dirty="0" err="1"/>
              <a:t>performante</a:t>
            </a:r>
            <a:r>
              <a:rPr lang="en-US" dirty="0"/>
              <a:t> di quasi 10 volte.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A003D-6DF1-427F-A360-1FF34F20E42D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184616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 </a:t>
            </a:r>
            <a:r>
              <a:rPr lang="en-US" dirty="0" err="1"/>
              <a:t>dall’inizio</a:t>
            </a:r>
            <a:r>
              <a:rPr lang="en-US" dirty="0"/>
              <a:t> con EF se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desidera</a:t>
            </a:r>
            <a:r>
              <a:rPr lang="en-US" dirty="0"/>
              <a:t> </a:t>
            </a:r>
            <a:r>
              <a:rPr lang="en-US" dirty="0" err="1"/>
              <a:t>aggiornare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riga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database o </a:t>
            </a:r>
            <a:r>
              <a:rPr lang="en-US" dirty="0" err="1"/>
              <a:t>cancellarla</a:t>
            </a:r>
            <a:r>
              <a:rPr lang="en-US" dirty="0"/>
              <a:t>, è </a:t>
            </a:r>
            <a:r>
              <a:rPr lang="en-US" dirty="0" err="1"/>
              <a:t>necessario</a:t>
            </a:r>
            <a:r>
              <a:rPr lang="en-US" dirty="0"/>
              <a:t> prima </a:t>
            </a:r>
            <a:r>
              <a:rPr lang="en-US" dirty="0" err="1"/>
              <a:t>interrogare</a:t>
            </a:r>
            <a:r>
              <a:rPr lang="en-US" dirty="0"/>
              <a:t> il Db, </a:t>
            </a:r>
            <a:r>
              <a:rPr lang="en-US" dirty="0" err="1"/>
              <a:t>applicare</a:t>
            </a:r>
            <a:r>
              <a:rPr lang="en-US" dirty="0"/>
              <a:t> le </a:t>
            </a:r>
            <a:r>
              <a:rPr lang="en-US" dirty="0" err="1"/>
              <a:t>modifiche</a:t>
            </a:r>
            <a:r>
              <a:rPr lang="en-US" dirty="0"/>
              <a:t> (o </a:t>
            </a:r>
            <a:r>
              <a:rPr lang="en-US" dirty="0" err="1"/>
              <a:t>settarne</a:t>
            </a:r>
            <a:r>
              <a:rPr lang="en-US" dirty="0"/>
              <a:t> lo </a:t>
            </a:r>
            <a:r>
              <a:rPr lang="en-US" dirty="0" err="1"/>
              <a:t>stato</a:t>
            </a:r>
            <a:r>
              <a:rPr lang="en-US" dirty="0"/>
              <a:t> in </a:t>
            </a:r>
            <a:r>
              <a:rPr lang="en-US" dirty="0" err="1"/>
              <a:t>eliminato</a:t>
            </a:r>
            <a:r>
              <a:rPr lang="en-US" dirty="0"/>
              <a:t>) e </a:t>
            </a:r>
            <a:r>
              <a:rPr lang="en-US" dirty="0" err="1"/>
              <a:t>invocare</a:t>
            </a:r>
            <a:r>
              <a:rPr lang="en-US" dirty="0"/>
              <a:t> </a:t>
            </a:r>
            <a:r>
              <a:rPr lang="en-US" dirty="0" err="1"/>
              <a:t>SaveChanges</a:t>
            </a:r>
            <a:r>
              <a:rPr lang="en-US" dirty="0"/>
              <a:t>.</a:t>
            </a:r>
          </a:p>
          <a:p>
            <a:endParaRPr lang="it-IT" dirty="0"/>
          </a:p>
          <a:p>
            <a:r>
              <a:rPr lang="it-IT" dirty="0"/>
              <a:t>L’aggiornamento è </a:t>
            </a:r>
            <a:r>
              <a:rPr lang="it-IT" dirty="0" err="1"/>
              <a:t>piu</a:t>
            </a:r>
            <a:r>
              <a:rPr lang="it-IT" dirty="0"/>
              <a:t> complicato da scrivere perché consente di specificare che si verifichino più aggiornamenti.</a:t>
            </a:r>
          </a:p>
          <a:p>
            <a:r>
              <a:rPr lang="it-IT" dirty="0"/>
              <a:t>Ogni espressione </a:t>
            </a:r>
            <a:r>
              <a:rPr lang="it-IT" dirty="0" err="1"/>
              <a:t>SetProperty</a:t>
            </a:r>
            <a:r>
              <a:rPr lang="it-IT" dirty="0"/>
              <a:t> prevede una espressione con la proprietà e il valore.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A003D-6DF1-427F-A360-1FF34F20E42D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188097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È </a:t>
            </a:r>
            <a:r>
              <a:rPr lang="en-US" dirty="0" err="1"/>
              <a:t>già</a:t>
            </a:r>
            <a:r>
              <a:rPr lang="en-US" dirty="0"/>
              <a:t> </a:t>
            </a:r>
            <a:r>
              <a:rPr lang="en-US" dirty="0" err="1"/>
              <a:t>ingombrante</a:t>
            </a:r>
            <a:r>
              <a:rPr lang="en-US" dirty="0"/>
              <a:t> </a:t>
            </a:r>
            <a:r>
              <a:rPr lang="en-US" dirty="0" err="1"/>
              <a:t>serializzare</a:t>
            </a:r>
            <a:r>
              <a:rPr lang="en-US" dirty="0"/>
              <a:t> e </a:t>
            </a:r>
            <a:r>
              <a:rPr lang="en-US" dirty="0" err="1"/>
              <a:t>deserializzare</a:t>
            </a:r>
            <a:r>
              <a:rPr lang="en-US" dirty="0"/>
              <a:t>, ma </a:t>
            </a:r>
            <a:r>
              <a:rPr lang="en-US" dirty="0" err="1"/>
              <a:t>peggio</a:t>
            </a:r>
            <a:r>
              <a:rPr lang="en-US" dirty="0"/>
              <a:t> </a:t>
            </a:r>
            <a:r>
              <a:rPr lang="en-US" dirty="0" err="1"/>
              <a:t>ancora</a:t>
            </a:r>
            <a:r>
              <a:rPr lang="en-US" dirty="0"/>
              <a:t> è </a:t>
            </a:r>
            <a:r>
              <a:rPr lang="en-US" dirty="0" err="1"/>
              <a:t>interrogare</a:t>
            </a:r>
            <a:r>
              <a:rPr lang="en-US" dirty="0"/>
              <a:t> con LINQ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stringa</a:t>
            </a:r>
            <a:r>
              <a:rPr lang="en-US" dirty="0"/>
              <a:t>, </a:t>
            </a:r>
            <a:r>
              <a:rPr lang="en-US" dirty="0" err="1"/>
              <a:t>quindi</a:t>
            </a:r>
            <a:r>
              <a:rPr lang="en-US" dirty="0"/>
              <a:t> con LINQ non </a:t>
            </a:r>
            <a:r>
              <a:rPr lang="en-US" dirty="0" err="1"/>
              <a:t>sarebbe</a:t>
            </a:r>
            <a:r>
              <a:rPr lang="en-US" dirty="0"/>
              <a:t> </a:t>
            </a:r>
            <a:r>
              <a:rPr lang="en-US" dirty="0" err="1"/>
              <a:t>possibile</a:t>
            </a:r>
            <a:r>
              <a:rPr lang="en-US" dirty="0"/>
              <a:t> </a:t>
            </a:r>
            <a:r>
              <a:rPr lang="en-US" dirty="0" err="1"/>
              <a:t>avere</a:t>
            </a:r>
            <a:r>
              <a:rPr lang="en-US" dirty="0"/>
              <a:t> il solo di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proprietà</a:t>
            </a:r>
            <a:r>
              <a:rPr lang="en-US" dirty="0"/>
              <a:t> del JSON per </a:t>
            </a:r>
            <a:r>
              <a:rPr lang="en-US" dirty="0" err="1"/>
              <a:t>esempio</a:t>
            </a:r>
            <a:r>
              <a:rPr lang="en-US" dirty="0"/>
              <a:t>.</a:t>
            </a:r>
          </a:p>
          <a:p>
            <a:r>
              <a:rPr lang="en-US" dirty="0"/>
              <a:t>Per </a:t>
            </a:r>
            <a:r>
              <a:rPr lang="en-US" dirty="0" err="1"/>
              <a:t>questo</a:t>
            </a:r>
            <a:r>
              <a:rPr lang="en-US" dirty="0"/>
              <a:t> è </a:t>
            </a:r>
            <a:r>
              <a:rPr lang="en-US" dirty="0" err="1"/>
              <a:t>stato</a:t>
            </a:r>
            <a:r>
              <a:rPr lang="en-US" dirty="0"/>
              <a:t> </a:t>
            </a:r>
            <a:r>
              <a:rPr lang="en-US" dirty="0" err="1"/>
              <a:t>introdotto</a:t>
            </a:r>
            <a:r>
              <a:rPr lang="en-US" dirty="0"/>
              <a:t> il </a:t>
            </a:r>
            <a:r>
              <a:rPr lang="en-US" dirty="0" err="1"/>
              <a:t>supporto</a:t>
            </a:r>
            <a:r>
              <a:rPr lang="en-US" dirty="0"/>
              <a:t> </a:t>
            </a:r>
            <a:r>
              <a:rPr lang="en-US" dirty="0" err="1"/>
              <a:t>diretto</a:t>
            </a:r>
            <a:r>
              <a:rPr lang="en-US" dirty="0"/>
              <a:t> di </a:t>
            </a:r>
            <a:r>
              <a:rPr lang="en-US" dirty="0" err="1"/>
              <a:t>colonne</a:t>
            </a:r>
            <a:r>
              <a:rPr lang="en-US" dirty="0"/>
              <a:t> JSON.</a:t>
            </a:r>
          </a:p>
          <a:p>
            <a:r>
              <a:rPr lang="en-US" dirty="0" err="1"/>
              <a:t>Attualmente</a:t>
            </a:r>
            <a:r>
              <a:rPr lang="en-US" dirty="0"/>
              <a:t> è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funzione</a:t>
            </a:r>
            <a:r>
              <a:rPr lang="en-US" dirty="0"/>
              <a:t> </a:t>
            </a:r>
            <a:r>
              <a:rPr lang="en-US" dirty="0" err="1"/>
              <a:t>limitata</a:t>
            </a:r>
            <a:r>
              <a:rPr lang="en-US" dirty="0"/>
              <a:t>, ma </a:t>
            </a:r>
            <a:r>
              <a:rPr lang="en-US" dirty="0" err="1"/>
              <a:t>sarà</a:t>
            </a:r>
            <a:r>
              <a:rPr lang="en-US" dirty="0"/>
              <a:t> </a:t>
            </a:r>
            <a:r>
              <a:rPr lang="en-US" dirty="0" err="1"/>
              <a:t>arricchita</a:t>
            </a:r>
            <a:r>
              <a:rPr lang="en-US" dirty="0"/>
              <a:t> in </a:t>
            </a:r>
            <a:r>
              <a:rPr lang="en-US" dirty="0" err="1"/>
              <a:t>futuro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Il mapping </a:t>
            </a:r>
            <a:r>
              <a:rPr lang="en-US" dirty="0" err="1"/>
              <a:t>OwnsOne</a:t>
            </a:r>
            <a:r>
              <a:rPr lang="en-US" dirty="0"/>
              <a:t> ha un overload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consente</a:t>
            </a:r>
            <a:r>
              <a:rPr lang="en-US" dirty="0"/>
              <a:t> di </a:t>
            </a:r>
            <a:r>
              <a:rPr lang="en-US" dirty="0" err="1"/>
              <a:t>specificare</a:t>
            </a:r>
            <a:r>
              <a:rPr lang="en-US" dirty="0"/>
              <a:t> </a:t>
            </a:r>
            <a:r>
              <a:rPr lang="en-US" dirty="0" err="1"/>
              <a:t>ulteriormente</a:t>
            </a:r>
            <a:r>
              <a:rPr lang="en-US" dirty="0"/>
              <a:t> la </a:t>
            </a:r>
            <a:r>
              <a:rPr lang="en-US" dirty="0" err="1"/>
              <a:t>relazione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proprietà</a:t>
            </a:r>
            <a:r>
              <a:rPr lang="en-US" dirty="0"/>
              <a:t> </a:t>
            </a:r>
            <a:r>
              <a:rPr lang="en-US" dirty="0" err="1"/>
              <a:t>utilizzando</a:t>
            </a:r>
            <a:r>
              <a:rPr lang="en-US" dirty="0"/>
              <a:t> un </a:t>
            </a:r>
            <a:r>
              <a:rPr lang="en-US" dirty="0" err="1"/>
              <a:t>OwnedNavigationBuilder</a:t>
            </a:r>
            <a:r>
              <a:rPr lang="en-US" dirty="0"/>
              <a:t> (e </a:t>
            </a:r>
            <a:r>
              <a:rPr lang="en-US" dirty="0" err="1"/>
              <a:t>permette</a:t>
            </a:r>
            <a:r>
              <a:rPr lang="en-US" dirty="0"/>
              <a:t> di </a:t>
            </a:r>
            <a:r>
              <a:rPr lang="en-US" dirty="0" err="1"/>
              <a:t>specificare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tratta</a:t>
            </a:r>
            <a:r>
              <a:rPr lang="en-US" dirty="0"/>
              <a:t> di </a:t>
            </a:r>
            <a:r>
              <a:rPr lang="en-US" dirty="0" err="1"/>
              <a:t>una</a:t>
            </a:r>
            <a:r>
              <a:rPr lang="en-US" dirty="0"/>
              <a:t> Colonna JSON (</a:t>
            </a:r>
            <a:r>
              <a:rPr lang="en-US" dirty="0" err="1"/>
              <a:t>ToJson</a:t>
            </a:r>
            <a:r>
              <a:rPr lang="en-US" dirty="0"/>
              <a:t>() method)</a:t>
            </a:r>
          </a:p>
          <a:p>
            <a:endParaRPr lang="en-US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A003D-6DF1-427F-A360-1FF34F20E42D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1434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5089365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C00F3BE-9549-CFA5-93ED-073CB72206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83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54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977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3261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8124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52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794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374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890A6E38-821E-3B3B-D008-13ECE0BA050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2/3/2023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‹N›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1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0" r:id="rId3"/>
    <p:sldLayoutId id="2147483652" r:id="rId4"/>
    <p:sldLayoutId id="2147483657" r:id="rId5"/>
    <p:sldLayoutId id="2147483653" r:id="rId6"/>
    <p:sldLayoutId id="2147483658" r:id="rId7"/>
    <p:sldLayoutId id="2147483654" r:id="rId8"/>
    <p:sldLayoutId id="2147483655" r:id="rId9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ef/core/what-is-new/ef-core-7.0/whatsnew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questionarioimperia.azurewebsites.net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uget.org/packages/dotnet-ef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56BB20A-49C9-FD36-2105-A386C3F9FA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Framework 7</a:t>
            </a:r>
          </a:p>
        </p:txBody>
      </p:sp>
      <p:pic>
        <p:nvPicPr>
          <p:cNvPr id="3" name="Picture 2" descr="DotNetLiguria home site">
            <a:extLst>
              <a:ext uri="{FF2B5EF4-FFF2-40B4-BE49-F238E27FC236}">
                <a16:creationId xmlns:a16="http://schemas.microsoft.com/office/drawing/2014/main" id="{3880167E-F74B-C5F6-80DD-08F396EDD1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3730" y="486335"/>
            <a:ext cx="1820421" cy="79321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48018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8280-E838-A2B0-0BDB-EBFAEA3E9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UseLazyLoadingProxies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53D8784-B1C5-AE55-CEB8-F714BE16A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52657" cy="4351338"/>
          </a:xfrm>
        </p:spPr>
        <p:txBody>
          <a:bodyPr/>
          <a:lstStyle/>
          <a:p>
            <a:r>
              <a:rPr lang="en-US" dirty="0" err="1"/>
              <a:t>Libreria</a:t>
            </a:r>
            <a:r>
              <a:rPr lang="en-US" dirty="0"/>
              <a:t> </a:t>
            </a:r>
            <a:r>
              <a:rPr lang="en-US" dirty="0" err="1"/>
              <a:t>Nuget</a:t>
            </a:r>
            <a:r>
              <a:rPr lang="en-US" dirty="0"/>
              <a:t>: </a:t>
            </a:r>
            <a:r>
              <a:rPr lang="it-IT" sz="1800" dirty="0">
                <a:solidFill>
                  <a:srgbClr val="FFFF00"/>
                </a:solidFill>
                <a:latin typeface="Cascadia Mono" panose="020B0609020000020004" pitchFamily="49" charset="0"/>
              </a:rPr>
              <a:t>Microsoft.EntityFrameworkCore.Proxies</a:t>
            </a:r>
          </a:p>
          <a:p>
            <a:r>
              <a:rPr lang="it-IT" dirty="0">
                <a:latin typeface="Cascadia Mono" panose="020B0609020000020004" pitchFamily="49" charset="0"/>
              </a:rPr>
              <a:t>Oggetti derivati dalle Entity che sono generati a runtime da EF (Navigation property on demand)</a:t>
            </a:r>
          </a:p>
          <a:p>
            <a:r>
              <a:rPr lang="it-IT" dirty="0">
                <a:latin typeface="Cascadia Mono" panose="020B0609020000020004" pitchFamily="49" charset="0"/>
              </a:rPr>
              <a:t>Alternativa: </a:t>
            </a:r>
            <a:r>
              <a:rPr lang="it-IT" b="1" dirty="0">
                <a:solidFill>
                  <a:schemeClr val="bg1">
                    <a:lumMod val="75000"/>
                  </a:schemeClr>
                </a:solidFill>
                <a:latin typeface="Cascadia Mono" panose="020B0609020000020004" pitchFamily="49" charset="0"/>
              </a:rPr>
              <a:t>ILazyLoader</a:t>
            </a:r>
            <a:r>
              <a:rPr lang="it-IT" dirty="0">
                <a:latin typeface="Cascadia Mono" panose="020B0609020000020004" pitchFamily="49" charset="0"/>
              </a:rPr>
              <a:t> (</a:t>
            </a:r>
            <a:r>
              <a:rPr lang="it-IT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Mono" panose="020B0609020000020004" pitchFamily="49" charset="0"/>
              </a:rPr>
              <a:t>Microsoft.EntityFramework.Abstraction</a:t>
            </a:r>
            <a:r>
              <a:rPr lang="it-IT" dirty="0">
                <a:latin typeface="Cascadia Mono" panose="020B0609020000020004" pitchFamily="49" charset="0"/>
              </a:rPr>
              <a:t>)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59459242-C925-F329-97D5-0B07C0FF41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1048" y="0"/>
            <a:ext cx="3550952" cy="6858000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ECC97B82-F95B-814A-6FD5-3138118796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001294"/>
            <a:ext cx="6485182" cy="8382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FAE07FFE-61D6-8497-15AD-71FB516C4D8B}"/>
              </a:ext>
            </a:extLst>
          </p:cNvPr>
          <p:cNvSpPr/>
          <p:nvPr/>
        </p:nvSpPr>
        <p:spPr>
          <a:xfrm>
            <a:off x="8641048" y="2333134"/>
            <a:ext cx="2044234" cy="457200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4511FCB0-93D9-DF2D-CBB0-1AFD4C7477A9}"/>
              </a:ext>
            </a:extLst>
          </p:cNvPr>
          <p:cNvSpPr/>
          <p:nvPr/>
        </p:nvSpPr>
        <p:spPr>
          <a:xfrm>
            <a:off x="8641048" y="5200453"/>
            <a:ext cx="2044234" cy="457200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68502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8280-E838-A2B0-0BDB-EBFAEA3E9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Bulk delete &amp; Bulk update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53D8784-B1C5-AE55-CEB8-F714BE16A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sz="2800" dirty="0" err="1"/>
              <a:t>ExecuteUpdate</a:t>
            </a:r>
            <a:r>
              <a:rPr lang="en-US" sz="2800" dirty="0"/>
              <a:t>()</a:t>
            </a:r>
          </a:p>
          <a:p>
            <a:r>
              <a:rPr lang="en-US" sz="2800" dirty="0" err="1"/>
              <a:t>ExecuteDelete</a:t>
            </a:r>
            <a:r>
              <a:rPr lang="en-US" sz="2800" dirty="0"/>
              <a:t>()</a:t>
            </a:r>
          </a:p>
          <a:p>
            <a:r>
              <a:rPr lang="en-US" dirty="0" err="1"/>
              <a:t>Eseguiti</a:t>
            </a:r>
            <a:r>
              <a:rPr lang="en-US" dirty="0"/>
              <a:t> </a:t>
            </a:r>
            <a:r>
              <a:rPr lang="en-US" dirty="0" err="1"/>
              <a:t>immediatamente</a:t>
            </a:r>
            <a:endParaRPr lang="en-US" dirty="0"/>
          </a:p>
          <a:p>
            <a:r>
              <a:rPr lang="en-US" dirty="0"/>
              <a:t>Non </a:t>
            </a:r>
            <a:r>
              <a:rPr lang="en-US" dirty="0" err="1"/>
              <a:t>memorizzati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tracker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modifiche</a:t>
            </a:r>
            <a:endParaRPr lang="en-US" dirty="0"/>
          </a:p>
          <a:p>
            <a:r>
              <a:rPr lang="en-US" dirty="0"/>
              <a:t>Non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deve</a:t>
            </a:r>
            <a:r>
              <a:rPr lang="en-US" dirty="0"/>
              <a:t> </a:t>
            </a:r>
            <a:r>
              <a:rPr lang="en-US" dirty="0" err="1"/>
              <a:t>chiamare</a:t>
            </a:r>
            <a:r>
              <a:rPr lang="en-US" dirty="0"/>
              <a:t> </a:t>
            </a:r>
            <a:r>
              <a:rPr lang="en-US" dirty="0" err="1"/>
              <a:t>SaveChanges</a:t>
            </a:r>
            <a:r>
              <a:rPr lang="en-US" dirty="0"/>
              <a:t>()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E5626970-0664-F96B-9D88-65E8F48F43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1702" y="5562008"/>
            <a:ext cx="9381777" cy="10173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D61837C5-40EA-2D49-74AE-992369883A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5531" y="4478795"/>
            <a:ext cx="6877949" cy="9461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9301363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8280-E838-A2B0-0BDB-EBFAEA3E9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Columns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7BD7164-2EC0-ECBE-8868-54EFCDFAF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006832"/>
            <a:ext cx="3558848" cy="9678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DD7FB14E-B63A-3546-8823-74D095F3BF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913166"/>
            <a:ext cx="4404742" cy="6629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1BA5B95C-0255-C7CE-15ED-128F4D6982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4266" y="1913166"/>
            <a:ext cx="5089534" cy="31551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3AA4CF8A-A85B-E6C9-D8FB-0E3A7EEDE8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56679" y="5159259"/>
            <a:ext cx="4397121" cy="13336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3" name="Freccia in giù 12">
            <a:extLst>
              <a:ext uri="{FF2B5EF4-FFF2-40B4-BE49-F238E27FC236}">
                <a16:creationId xmlns:a16="http://schemas.microsoft.com/office/drawing/2014/main" id="{623BCAAA-07A9-4E99-6E8C-CEABF3D507C8}"/>
              </a:ext>
            </a:extLst>
          </p:cNvPr>
          <p:cNvSpPr/>
          <p:nvPr/>
        </p:nvSpPr>
        <p:spPr>
          <a:xfrm>
            <a:off x="11020674" y="4782647"/>
            <a:ext cx="234585" cy="1038873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Freccia a destra 2">
            <a:extLst>
              <a:ext uri="{FF2B5EF4-FFF2-40B4-BE49-F238E27FC236}">
                <a16:creationId xmlns:a16="http://schemas.microsoft.com/office/drawing/2014/main" id="{E8A48679-E57A-CE79-689F-0AB30E440A01}"/>
              </a:ext>
            </a:extLst>
          </p:cNvPr>
          <p:cNvSpPr/>
          <p:nvPr/>
        </p:nvSpPr>
        <p:spPr>
          <a:xfrm>
            <a:off x="4595567" y="2809188"/>
            <a:ext cx="1974915" cy="197644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1755A1-C32C-A78F-EE97-AE7CAF4C24CF}"/>
              </a:ext>
            </a:extLst>
          </p:cNvPr>
          <p:cNvSpPr txBox="1"/>
          <p:nvPr/>
        </p:nvSpPr>
        <p:spPr>
          <a:xfrm>
            <a:off x="3615833" y="5747045"/>
            <a:ext cx="26176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OwnedNavigationBuilder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2E8698B-0B1B-A918-598A-81AF310B02CE}"/>
              </a:ext>
            </a:extLst>
          </p:cNvPr>
          <p:cNvSpPr/>
          <p:nvPr/>
        </p:nvSpPr>
        <p:spPr>
          <a:xfrm>
            <a:off x="6096000" y="5821520"/>
            <a:ext cx="1117600" cy="197644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238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8280-E838-A2B0-0BDB-EBFAEA3E9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Columns – </a:t>
            </a:r>
            <a:r>
              <a:rPr lang="en-US" dirty="0" err="1"/>
              <a:t>Ricerca</a:t>
            </a:r>
            <a:r>
              <a:rPr lang="en-US" dirty="0"/>
              <a:t> e update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7CA7DEBC-21E7-6DF5-F738-524809FD80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85113"/>
            <a:ext cx="8817104" cy="9906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0B708C4D-E31F-AABB-9CC8-014E906B60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091454"/>
            <a:ext cx="7658764" cy="166130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101320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8280-E838-A2B0-0BDB-EBFAEA3E9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Columns – </a:t>
            </a:r>
            <a:r>
              <a:rPr lang="en-US" dirty="0" err="1"/>
              <a:t>Considerazioni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65F310-7026-F37A-F721-FFAE4197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err="1"/>
              <a:t>Vantaggi</a:t>
            </a:r>
            <a:r>
              <a:rPr lang="en-US" dirty="0"/>
              <a:t> in termini di update (</a:t>
            </a:r>
            <a:r>
              <a:rPr lang="en-US" dirty="0" err="1"/>
              <a:t>singola</a:t>
            </a:r>
            <a:r>
              <a:rPr lang="en-US" dirty="0"/>
              <a:t> </a:t>
            </a:r>
            <a:r>
              <a:rPr lang="en-US" dirty="0" err="1"/>
              <a:t>tabella</a:t>
            </a:r>
            <a:r>
              <a:rPr lang="en-US" dirty="0"/>
              <a:t>)</a:t>
            </a:r>
          </a:p>
          <a:p>
            <a:r>
              <a:rPr lang="en-US" dirty="0" err="1"/>
              <a:t>Svantaggi</a:t>
            </a:r>
            <a:r>
              <a:rPr lang="en-US" dirty="0"/>
              <a:t> </a:t>
            </a:r>
            <a:r>
              <a:rPr lang="en-US" dirty="0" err="1"/>
              <a:t>nelle</a:t>
            </a:r>
            <a:r>
              <a:rPr lang="en-US" dirty="0"/>
              <a:t> performance in </a:t>
            </a:r>
            <a:r>
              <a:rPr lang="en-US" dirty="0" err="1"/>
              <a:t>fase</a:t>
            </a:r>
            <a:r>
              <a:rPr lang="en-US" dirty="0"/>
              <a:t> di </a:t>
            </a:r>
            <a:r>
              <a:rPr lang="en-US" dirty="0" err="1"/>
              <a:t>ricerca</a:t>
            </a:r>
            <a:r>
              <a:rPr lang="en-US" dirty="0"/>
              <a:t> – </a:t>
            </a:r>
            <a:r>
              <a:rPr lang="en-US" dirty="0" err="1"/>
              <a:t>nvarchar</a:t>
            </a:r>
            <a:r>
              <a:rPr lang="en-US" dirty="0"/>
              <a:t>(MAX)</a:t>
            </a:r>
          </a:p>
          <a:p>
            <a:r>
              <a:rPr lang="en-US" dirty="0"/>
              <a:t>Work in progress</a:t>
            </a:r>
          </a:p>
          <a:p>
            <a:r>
              <a:rPr lang="en-US" dirty="0"/>
              <a:t>EF non </a:t>
            </a:r>
            <a:r>
              <a:rPr lang="en-US" dirty="0" err="1"/>
              <a:t>supporta</a:t>
            </a:r>
            <a:r>
              <a:rPr lang="en-US" dirty="0"/>
              <a:t> </a:t>
            </a:r>
            <a:r>
              <a:rPr lang="en-US" dirty="0" err="1"/>
              <a:t>ancora</a:t>
            </a:r>
            <a:r>
              <a:rPr lang="en-US" dirty="0"/>
              <a:t> I </a:t>
            </a:r>
            <a:r>
              <a:rPr lang="en-US" dirty="0" err="1"/>
              <a:t>filtri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un campo JSON di </a:t>
            </a:r>
            <a:r>
              <a:rPr lang="en-US" dirty="0" err="1"/>
              <a:t>tipo</a:t>
            </a:r>
            <a:r>
              <a:rPr lang="en-US" dirty="0"/>
              <a:t> </a:t>
            </a:r>
            <a:r>
              <a:rPr lang="en-US" dirty="0" err="1"/>
              <a:t>lista</a:t>
            </a:r>
            <a:r>
              <a:rPr lang="en-US" dirty="0"/>
              <a:t> (</a:t>
            </a:r>
            <a:r>
              <a:rPr lang="en-US" dirty="0" err="1"/>
              <a:t>eccezione</a:t>
            </a:r>
            <a:r>
              <a:rPr lang="en-US" dirty="0"/>
              <a:t> a runtime)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7481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8280-E838-A2B0-0BDB-EBFAEA3E9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Ereditarietà</a:t>
            </a:r>
            <a:r>
              <a:rPr lang="en-US" dirty="0"/>
              <a:t> TPC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53D8784-B1C5-AE55-CEB8-F714BE16A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91898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dirty="0" err="1"/>
              <a:t>partire</a:t>
            </a:r>
            <a:r>
              <a:rPr lang="en-US" dirty="0"/>
              <a:t> da EF 7 </a:t>
            </a:r>
            <a:r>
              <a:rPr lang="en-US" dirty="0" err="1"/>
              <a:t>i</a:t>
            </a:r>
            <a:r>
              <a:rPr lang="en-US" dirty="0"/>
              <a:t> tipi di mapping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classi</a:t>
            </a:r>
            <a:r>
              <a:rPr lang="en-US" dirty="0"/>
              <a:t> e </a:t>
            </a:r>
            <a:r>
              <a:rPr lang="en-US" dirty="0" err="1"/>
              <a:t>ereditarietà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completi</a:t>
            </a:r>
            <a:r>
              <a:rPr lang="en-US" dirty="0"/>
              <a:t> con </a:t>
            </a:r>
            <a:r>
              <a:rPr lang="en-US" dirty="0" err="1"/>
              <a:t>l’aggiunta</a:t>
            </a:r>
            <a:r>
              <a:rPr lang="en-US" dirty="0"/>
              <a:t> del Table per Concrete Type (TPC).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TPH (Table per </a:t>
            </a:r>
            <a:r>
              <a:rPr lang="en-US" b="1" dirty="0" err="1"/>
              <a:t>Hiearchy</a:t>
            </a:r>
            <a:r>
              <a:rPr lang="en-US" b="1" dirty="0"/>
              <a:t> Type)</a:t>
            </a:r>
          </a:p>
          <a:p>
            <a:r>
              <a:rPr lang="en-US" dirty="0"/>
              <a:t>TPT (Table per Type)</a:t>
            </a:r>
          </a:p>
          <a:p>
            <a:r>
              <a:rPr lang="en-US" dirty="0"/>
              <a:t>TPC (Table per Concrete Type)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F8B4992E-8D41-25FA-F941-ED680FBD99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632625"/>
            <a:ext cx="2766300" cy="8001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BF83353E-2373-9987-7CC7-5BED4D0DB8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4362" y="0"/>
            <a:ext cx="4587638" cy="6797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2505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8280-E838-A2B0-0BDB-EBFAEA3E9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di stored procedures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0F78FB1B-4749-DB5D-7153-9001A14BB5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140" y="2119608"/>
            <a:ext cx="4176122" cy="22938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31087081-AD0A-B2BD-A0E4-764BF77799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1294" y="3654009"/>
            <a:ext cx="6599492" cy="16232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Freccia a destra 9">
            <a:extLst>
              <a:ext uri="{FF2B5EF4-FFF2-40B4-BE49-F238E27FC236}">
                <a16:creationId xmlns:a16="http://schemas.microsoft.com/office/drawing/2014/main" id="{6FD998DD-B2A6-55EF-8FE6-F4065CF1F9FD}"/>
              </a:ext>
            </a:extLst>
          </p:cNvPr>
          <p:cNvSpPr/>
          <p:nvPr/>
        </p:nvSpPr>
        <p:spPr>
          <a:xfrm rot="1122654">
            <a:off x="4292552" y="4310017"/>
            <a:ext cx="1555917" cy="311183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D947334-CADB-096C-6953-C77C8F13CD67}"/>
              </a:ext>
            </a:extLst>
          </p:cNvPr>
          <p:cNvSpPr txBox="1"/>
          <p:nvPr/>
        </p:nvSpPr>
        <p:spPr>
          <a:xfrm>
            <a:off x="5175315" y="5415699"/>
            <a:ext cx="32228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HasParameter</a:t>
            </a:r>
            <a:r>
              <a:rPr lang="en-US" dirty="0">
                <a:solidFill>
                  <a:schemeClr val="bg1"/>
                </a:solidFill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HasOriginalParameter</a:t>
            </a:r>
            <a:r>
              <a:rPr lang="en-US" dirty="0">
                <a:solidFill>
                  <a:schemeClr val="bg1"/>
                </a:solidFill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HasResultColumn</a:t>
            </a:r>
            <a:r>
              <a:rPr lang="en-US" dirty="0">
                <a:solidFill>
                  <a:schemeClr val="bg1"/>
                </a:solidFill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HasRowsAffectedParameter</a:t>
            </a:r>
            <a:r>
              <a:rPr lang="en-US" dirty="0">
                <a:solidFill>
                  <a:schemeClr val="bg1"/>
                </a:solidFill>
              </a:rPr>
              <a:t>()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149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8280-E838-A2B0-0BDB-EBFAEA3E9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Generation on Value Converters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53D8784-B1C5-AE55-CEB8-F714BE16A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Domain-Driver domain ready</a:t>
            </a:r>
          </a:p>
          <a:p>
            <a:r>
              <a:rPr lang="en-US" dirty="0" err="1"/>
              <a:t>Creare</a:t>
            </a:r>
            <a:r>
              <a:rPr lang="en-US" dirty="0"/>
              <a:t> un </a:t>
            </a:r>
            <a:r>
              <a:rPr lang="en-US" dirty="0" err="1"/>
              <a:t>oggetto</a:t>
            </a:r>
            <a:r>
              <a:rPr lang="en-US" dirty="0"/>
              <a:t> </a:t>
            </a:r>
            <a:r>
              <a:rPr lang="en-US" dirty="0" err="1"/>
              <a:t>valore</a:t>
            </a:r>
            <a:r>
              <a:rPr lang="en-US" dirty="0"/>
              <a:t> da </a:t>
            </a:r>
            <a:r>
              <a:rPr lang="en-US" dirty="0" err="1"/>
              <a:t>utilizzare</a:t>
            </a:r>
            <a:r>
              <a:rPr lang="en-US" dirty="0"/>
              <a:t> come </a:t>
            </a:r>
            <a:r>
              <a:rPr lang="en-US" dirty="0" err="1"/>
              <a:t>tipo</a:t>
            </a:r>
            <a:r>
              <a:rPr lang="en-US" dirty="0"/>
              <a:t> per la </a:t>
            </a:r>
            <a:r>
              <a:rPr lang="en-US" dirty="0" err="1"/>
              <a:t>proprietà</a:t>
            </a:r>
            <a:r>
              <a:rPr lang="en-US" dirty="0"/>
              <a:t> </a:t>
            </a:r>
            <a:r>
              <a:rPr lang="en-US" dirty="0" err="1"/>
              <a:t>chiave</a:t>
            </a:r>
            <a:endParaRPr lang="en-US" dirty="0"/>
          </a:p>
          <a:p>
            <a:endParaRPr lang="en-US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211F34E-3219-E84A-F9AA-E5A6521A65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689679"/>
            <a:ext cx="4244708" cy="20804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F980F659-7FEC-5F56-B2FB-2CFB92E0BA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8989" y="4116436"/>
            <a:ext cx="3147333" cy="16536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Freccia a destra 6">
            <a:extLst>
              <a:ext uri="{FF2B5EF4-FFF2-40B4-BE49-F238E27FC236}">
                <a16:creationId xmlns:a16="http://schemas.microsoft.com/office/drawing/2014/main" id="{97D464C1-BD49-1719-077E-D0D7F49A3E4E}"/>
              </a:ext>
            </a:extLst>
          </p:cNvPr>
          <p:cNvSpPr/>
          <p:nvPr/>
        </p:nvSpPr>
        <p:spPr>
          <a:xfrm>
            <a:off x="4873608" y="4897546"/>
            <a:ext cx="1278245" cy="22022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463736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8280-E838-A2B0-0BDB-EBFAEA3E9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Override conventions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78625DC-C8BE-8886-62EF-8BEC83E1C5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85364"/>
            <a:ext cx="9100263" cy="14163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0A77C08D-D1E2-2964-361A-11FFC22595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3893" y="3141300"/>
            <a:ext cx="10371719" cy="35436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876292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8280-E838-A2B0-0BDB-EBFAEA3E9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Interceptors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53D8784-B1C5-AE55-CEB8-F714BE16A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Serie di </a:t>
            </a:r>
            <a:r>
              <a:rPr lang="en-US" sz="2400" dirty="0" err="1"/>
              <a:t>nuovi</a:t>
            </a:r>
            <a:r>
              <a:rPr lang="en-US" sz="2400" dirty="0"/>
              <a:t> Interceptors per </a:t>
            </a:r>
            <a:r>
              <a:rPr lang="en-US" sz="2400" dirty="0" err="1"/>
              <a:t>consentire</a:t>
            </a:r>
            <a:r>
              <a:rPr lang="en-US" sz="2400" dirty="0"/>
              <a:t> di </a:t>
            </a:r>
            <a:r>
              <a:rPr lang="en-US" sz="2400" dirty="0" err="1"/>
              <a:t>aggiungere</a:t>
            </a:r>
            <a:r>
              <a:rPr lang="en-US" sz="2400" dirty="0"/>
              <a:t> la propria </a:t>
            </a:r>
            <a:r>
              <a:rPr lang="en-US" sz="2400" dirty="0" err="1"/>
              <a:t>logica</a:t>
            </a:r>
            <a:r>
              <a:rPr lang="en-US" sz="2400" dirty="0"/>
              <a:t> alle </a:t>
            </a:r>
            <a:r>
              <a:rPr lang="en-US" sz="2400" dirty="0" err="1"/>
              <a:t>azioni</a:t>
            </a:r>
            <a:r>
              <a:rPr lang="en-US" sz="2400" dirty="0"/>
              <a:t> di basso </a:t>
            </a:r>
            <a:r>
              <a:rPr lang="en-US" sz="2400" dirty="0" err="1"/>
              <a:t>livello</a:t>
            </a:r>
            <a:r>
              <a:rPr lang="en-US" sz="2400" dirty="0"/>
              <a:t>.</a:t>
            </a:r>
          </a:p>
          <a:p>
            <a:r>
              <a:rPr lang="en-US" dirty="0" err="1"/>
              <a:t>Effettuare</a:t>
            </a:r>
            <a:r>
              <a:rPr lang="en-US" dirty="0"/>
              <a:t> </a:t>
            </a:r>
            <a:r>
              <a:rPr lang="en-US" dirty="0" err="1"/>
              <a:t>l’override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materializzazione</a:t>
            </a:r>
            <a:r>
              <a:rPr lang="en-US" dirty="0"/>
              <a:t> </a:t>
            </a:r>
            <a:r>
              <a:rPr lang="en-US" dirty="0" err="1"/>
              <a:t>degli</a:t>
            </a:r>
            <a:r>
              <a:rPr lang="en-US" dirty="0"/>
              <a:t> </a:t>
            </a:r>
            <a:r>
              <a:rPr lang="en-US" dirty="0" err="1"/>
              <a:t>oggetti</a:t>
            </a:r>
            <a:r>
              <a:rPr lang="en-US" dirty="0"/>
              <a:t> (</a:t>
            </a:r>
            <a:r>
              <a:rPr lang="en-US" dirty="0" err="1"/>
              <a:t>ObjectMaterialized</a:t>
            </a:r>
            <a:r>
              <a:rPr lang="en-US" dirty="0"/>
              <a:t>)</a:t>
            </a:r>
          </a:p>
          <a:p>
            <a:r>
              <a:rPr lang="en-US" dirty="0" err="1"/>
              <a:t>Modificare</a:t>
            </a:r>
            <a:r>
              <a:rPr lang="en-US" dirty="0"/>
              <a:t> </a:t>
            </a:r>
            <a:r>
              <a:rPr lang="en-US" dirty="0" err="1"/>
              <a:t>l’expression</a:t>
            </a:r>
            <a:r>
              <a:rPr lang="en-US" dirty="0"/>
              <a:t> tree LINQ</a:t>
            </a:r>
          </a:p>
          <a:p>
            <a:r>
              <a:rPr lang="en-US" dirty="0" err="1"/>
              <a:t>Modificare</a:t>
            </a:r>
            <a:r>
              <a:rPr lang="en-US" dirty="0"/>
              <a:t> il modo in cui </a:t>
            </a:r>
            <a:r>
              <a:rPr lang="en-US" dirty="0" err="1"/>
              <a:t>viene</a:t>
            </a:r>
            <a:r>
              <a:rPr lang="en-US" dirty="0"/>
              <a:t> </a:t>
            </a:r>
            <a:r>
              <a:rPr lang="en-US" dirty="0" err="1"/>
              <a:t>gestita</a:t>
            </a:r>
            <a:r>
              <a:rPr lang="en-US" dirty="0"/>
              <a:t> la </a:t>
            </a:r>
            <a:r>
              <a:rPr lang="en-US" dirty="0" err="1"/>
              <a:t>concorrenza</a:t>
            </a:r>
            <a:r>
              <a:rPr lang="en-US" dirty="0"/>
              <a:t> </a:t>
            </a:r>
            <a:r>
              <a:rPr lang="en-US" dirty="0" err="1"/>
              <a:t>ottimistica</a:t>
            </a:r>
            <a:endParaRPr lang="en-US" dirty="0"/>
          </a:p>
          <a:p>
            <a:r>
              <a:rPr lang="en-US" dirty="0" err="1"/>
              <a:t>Aggiungere</a:t>
            </a:r>
            <a:r>
              <a:rPr lang="en-US" dirty="0"/>
              <a:t> del proprio </a:t>
            </a:r>
            <a:r>
              <a:rPr lang="en-US" dirty="0" err="1"/>
              <a:t>codice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</a:t>
            </a:r>
            <a:r>
              <a:rPr lang="en-US" dirty="0" err="1"/>
              <a:t>ciclo</a:t>
            </a:r>
            <a:r>
              <a:rPr lang="en-US" dirty="0"/>
              <a:t> di vita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connessioni</a:t>
            </a:r>
            <a:r>
              <a:rPr lang="en-US" dirty="0"/>
              <a:t> e </a:t>
            </a:r>
            <a:r>
              <a:rPr lang="en-US" dirty="0" err="1"/>
              <a:t>comandi</a:t>
            </a:r>
            <a:endParaRPr lang="en-US" dirty="0"/>
          </a:p>
          <a:p>
            <a:r>
              <a:rPr lang="en-US" dirty="0"/>
              <a:t>4 </a:t>
            </a:r>
            <a:r>
              <a:rPr lang="en-US" dirty="0" err="1"/>
              <a:t>Intercettori</a:t>
            </a:r>
            <a:r>
              <a:rPr lang="en-US" dirty="0"/>
              <a:t> (</a:t>
            </a:r>
            <a:r>
              <a:rPr lang="en-US" dirty="0" err="1"/>
              <a:t>creazione</a:t>
            </a:r>
            <a:r>
              <a:rPr lang="en-US" dirty="0"/>
              <a:t> di </a:t>
            </a:r>
            <a:r>
              <a:rPr lang="en-US" dirty="0" err="1"/>
              <a:t>istanza</a:t>
            </a:r>
            <a:r>
              <a:rPr lang="en-US" dirty="0"/>
              <a:t> – </a:t>
            </a:r>
            <a:r>
              <a:rPr lang="en-US" dirty="0" err="1"/>
              <a:t>inizializzazione</a:t>
            </a:r>
            <a:r>
              <a:rPr lang="en-US" dirty="0"/>
              <a:t>)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8875387-36BF-F19B-3576-46DDD7E654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887009"/>
            <a:ext cx="6706181" cy="9678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79915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Entity Framework 7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53EF0-741B-FABA-3A92-7027C393D2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Yes, is “Core”… Yes, is fast… Yes, we have more!</a:t>
            </a:r>
          </a:p>
        </p:txBody>
      </p:sp>
      <p:pic>
        <p:nvPicPr>
          <p:cNvPr id="4" name="Picture 2" descr="DotNetLiguria home site">
            <a:extLst>
              <a:ext uri="{FF2B5EF4-FFF2-40B4-BE49-F238E27FC236}">
                <a16:creationId xmlns:a16="http://schemas.microsoft.com/office/drawing/2014/main" id="{53F85865-43DD-1947-F32A-CF13974159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18918" y="3032394"/>
            <a:ext cx="1820421" cy="793212"/>
          </a:xfrm>
          <a:prstGeom prst="rect">
            <a:avLst/>
          </a:prstGeom>
          <a:noFill/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945960E5-7D59-B0EA-9847-5CBD9232F0A4}"/>
              </a:ext>
            </a:extLst>
          </p:cNvPr>
          <p:cNvSpPr txBox="1">
            <a:spLocks/>
          </p:cNvSpPr>
          <p:nvPr/>
        </p:nvSpPr>
        <p:spPr>
          <a:xfrm>
            <a:off x="838200" y="5006254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i="1" dirty="0"/>
              <a:t>Andrea Belloni</a:t>
            </a:r>
          </a:p>
        </p:txBody>
      </p:sp>
    </p:spTree>
    <p:extLst>
      <p:ext uri="{BB962C8B-B14F-4D97-AF65-F5344CB8AC3E}">
        <p14:creationId xmlns:p14="http://schemas.microsoft.com/office/powerpoint/2010/main" val="24559878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8280-E838-A2B0-0BDB-EBFAEA3E9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T4 Templates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53D8784-B1C5-AE55-CEB8-F714BE16A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Comando</a:t>
            </a:r>
            <a:r>
              <a:rPr lang="en-US" dirty="0"/>
              <a:t> per </a:t>
            </a:r>
            <a:r>
              <a:rPr lang="en-US" dirty="0" err="1"/>
              <a:t>installare</a:t>
            </a:r>
            <a:r>
              <a:rPr lang="en-US" dirty="0"/>
              <a:t> I template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versione</a:t>
            </a:r>
            <a:r>
              <a:rPr lang="en-US" dirty="0"/>
              <a:t> 7 </a:t>
            </a:r>
            <a:r>
              <a:rPr lang="en-US" dirty="0" err="1"/>
              <a:t>sulla</a:t>
            </a:r>
            <a:r>
              <a:rPr lang="en-US" dirty="0"/>
              <a:t> </a:t>
            </a:r>
            <a:r>
              <a:rPr lang="en-US" dirty="0" err="1"/>
              <a:t>macchina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Et-templates: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lanciato</a:t>
            </a:r>
            <a:r>
              <a:rPr lang="en-US" dirty="0"/>
              <a:t> </a:t>
            </a:r>
            <a:r>
              <a:rPr lang="en-US" dirty="0" err="1"/>
              <a:t>nella</a:t>
            </a:r>
            <a:r>
              <a:rPr lang="en-US" dirty="0"/>
              <a:t> root del Progetto </a:t>
            </a:r>
            <a:r>
              <a:rPr lang="en-US" dirty="0" err="1"/>
              <a:t>all’interno</a:t>
            </a:r>
            <a:endParaRPr lang="en-US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950F8651-4862-9386-3EA0-E47357C8E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221876"/>
            <a:ext cx="4801016" cy="6248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539302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8280-E838-A2B0-0BDB-EBFAEA3E9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Altre</a:t>
            </a:r>
            <a:r>
              <a:rPr lang="en-US" dirty="0"/>
              <a:t> </a:t>
            </a:r>
            <a:r>
              <a:rPr lang="en-US" dirty="0" err="1"/>
              <a:t>funzionalità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53D8784-B1C5-AE55-CEB8-F714BE16A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sz="2400" dirty="0"/>
              <a:t>Sequence-based key generation for SQL Server</a:t>
            </a:r>
          </a:p>
          <a:p>
            <a:r>
              <a:rPr lang="en-US" sz="2400" dirty="0"/>
              <a:t>Temporal tables support owned entities</a:t>
            </a:r>
          </a:p>
          <a:p>
            <a:r>
              <a:rPr lang="en-US" sz="2400" dirty="0"/>
              <a:t>SQL Server UTF-8 strings (</a:t>
            </a:r>
            <a:r>
              <a:rPr lang="en-US" sz="2400" dirty="0">
                <a:solidFill>
                  <a:schemeClr val="accent4"/>
                </a:solidFill>
              </a:rPr>
              <a:t>.</a:t>
            </a:r>
            <a:r>
              <a:rPr lang="en-US" sz="2400" dirty="0" err="1">
                <a:solidFill>
                  <a:schemeClr val="accent4"/>
                </a:solidFill>
              </a:rPr>
              <a:t>UseCollation</a:t>
            </a:r>
            <a:r>
              <a:rPr lang="en-US" sz="2400" dirty="0">
                <a:solidFill>
                  <a:schemeClr val="accent4"/>
                </a:solidFill>
              </a:rPr>
              <a:t>()</a:t>
            </a:r>
            <a:r>
              <a:rPr lang="en-US" sz="2400" dirty="0"/>
              <a:t>)</a:t>
            </a:r>
          </a:p>
          <a:p>
            <a:r>
              <a:rPr lang="en-US" sz="2400" dirty="0"/>
              <a:t>Entity Splitting</a:t>
            </a:r>
          </a:p>
          <a:p>
            <a:r>
              <a:rPr lang="en-US" sz="2400" dirty="0"/>
              <a:t>Unidirectional many-to-many relationships</a:t>
            </a:r>
          </a:p>
          <a:p>
            <a:r>
              <a:rPr lang="en-US" sz="2400" dirty="0" err="1"/>
              <a:t>DeleteBehavior</a:t>
            </a:r>
            <a:r>
              <a:rPr lang="en-US" sz="2400" dirty="0"/>
              <a:t> mapping attribute (Cascade/</a:t>
            </a:r>
            <a:r>
              <a:rPr lang="en-US" sz="2400" dirty="0" err="1"/>
              <a:t>NoAction</a:t>
            </a:r>
            <a:r>
              <a:rPr lang="en-US" sz="2400" dirty="0"/>
              <a:t>)</a:t>
            </a:r>
          </a:p>
          <a:p>
            <a:r>
              <a:rPr lang="en-US" sz="2400" dirty="0"/>
              <a:t>Index ascending and descending (</a:t>
            </a:r>
            <a:r>
              <a:rPr lang="en-US" sz="2400" dirty="0">
                <a:solidFill>
                  <a:schemeClr val="accent4"/>
                </a:solidFill>
              </a:rPr>
              <a:t>.</a:t>
            </a:r>
            <a:r>
              <a:rPr lang="en-US" sz="2400" dirty="0" err="1">
                <a:solidFill>
                  <a:schemeClr val="accent4"/>
                </a:solidFill>
              </a:rPr>
              <a:t>HasIndex</a:t>
            </a:r>
            <a:r>
              <a:rPr lang="en-US" sz="2400" dirty="0">
                <a:solidFill>
                  <a:schemeClr val="accent4"/>
                </a:solidFill>
              </a:rPr>
              <a:t>().</a:t>
            </a:r>
            <a:r>
              <a:rPr lang="en-US" sz="2400" dirty="0" err="1">
                <a:solidFill>
                  <a:schemeClr val="accent4"/>
                </a:solidFill>
              </a:rPr>
              <a:t>IsDescending</a:t>
            </a:r>
            <a:r>
              <a:rPr lang="en-US" sz="2400" dirty="0">
                <a:solidFill>
                  <a:schemeClr val="accent4"/>
                </a:solidFill>
              </a:rPr>
              <a:t>()</a:t>
            </a:r>
            <a:r>
              <a:rPr lang="en-US" sz="2400" dirty="0"/>
              <a:t>)</a:t>
            </a:r>
          </a:p>
          <a:p>
            <a:r>
              <a:rPr lang="en-US" sz="2400" dirty="0"/>
              <a:t>Translation of </a:t>
            </a:r>
            <a:r>
              <a:rPr lang="en-US" sz="2400" dirty="0" err="1"/>
              <a:t>GetType</a:t>
            </a:r>
            <a:r>
              <a:rPr lang="en-US" sz="2400" dirty="0"/>
              <a:t> for entity types </a:t>
            </a:r>
            <a:br>
              <a:rPr lang="en-US" sz="2400" dirty="0"/>
            </a:br>
            <a:r>
              <a:rPr lang="en-US" sz="2400" dirty="0"/>
              <a:t>(</a:t>
            </a:r>
            <a:r>
              <a:rPr lang="en-US" sz="2400" b="0" i="0" dirty="0">
                <a:solidFill>
                  <a:srgbClr val="569CD6"/>
                </a:solidFill>
                <a:effectLst/>
                <a:latin typeface="SFMono-Regular"/>
              </a:rPr>
              <a:t>var</a:t>
            </a:r>
            <a:r>
              <a:rPr lang="en-US" sz="2400" b="0" i="0" dirty="0">
                <a:solidFill>
                  <a:srgbClr val="E6E6E6"/>
                </a:solidFill>
                <a:effectLst/>
                <a:latin typeface="SFMono-Regular"/>
              </a:rPr>
              <a:t> query = </a:t>
            </a:r>
            <a:r>
              <a:rPr lang="en-US" sz="2400" b="0" i="0" dirty="0" err="1">
                <a:solidFill>
                  <a:srgbClr val="E6E6E6"/>
                </a:solidFill>
                <a:effectLst/>
                <a:latin typeface="SFMono-Regular"/>
              </a:rPr>
              <a:t>context.Posts.Where</a:t>
            </a:r>
            <a:r>
              <a:rPr lang="en-US" sz="2400" b="0" i="0" dirty="0">
                <a:solidFill>
                  <a:srgbClr val="E6E6E6"/>
                </a:solidFill>
                <a:effectLst/>
                <a:latin typeface="SFMono-Regular"/>
              </a:rPr>
              <a:t>(post =&gt; </a:t>
            </a:r>
            <a:r>
              <a:rPr lang="en-US" sz="2400" b="0" i="0" dirty="0" err="1">
                <a:solidFill>
                  <a:srgbClr val="E6E6E6"/>
                </a:solidFill>
                <a:effectLst/>
                <a:latin typeface="SFMono-Regular"/>
              </a:rPr>
              <a:t>post.GetType</a:t>
            </a:r>
            <a:r>
              <a:rPr lang="en-US" sz="2400" b="0" i="0" dirty="0">
                <a:solidFill>
                  <a:srgbClr val="E6E6E6"/>
                </a:solidFill>
                <a:effectLst/>
                <a:latin typeface="SFMono-Regular"/>
              </a:rPr>
              <a:t>() == </a:t>
            </a:r>
            <a:r>
              <a:rPr lang="en-US" sz="2400" b="0" i="0" dirty="0" err="1">
                <a:solidFill>
                  <a:srgbClr val="569CD6"/>
                </a:solidFill>
                <a:effectLst/>
                <a:latin typeface="SFMono-Regular"/>
              </a:rPr>
              <a:t>typeof</a:t>
            </a:r>
            <a:r>
              <a:rPr lang="en-US" sz="2400" b="0" i="0" dirty="0">
                <a:solidFill>
                  <a:srgbClr val="E6E6E6"/>
                </a:solidFill>
                <a:effectLst/>
                <a:latin typeface="SFMono-Regular"/>
              </a:rPr>
              <a:t>(Post));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Per </a:t>
            </a:r>
            <a:r>
              <a:rPr lang="en-US" sz="2400" dirty="0" err="1"/>
              <a:t>tutte</a:t>
            </a:r>
            <a:r>
              <a:rPr lang="en-US" sz="2400" dirty="0"/>
              <a:t> le </a:t>
            </a:r>
            <a:r>
              <a:rPr lang="en-US" sz="2400" dirty="0" err="1"/>
              <a:t>novità</a:t>
            </a:r>
            <a:r>
              <a:rPr lang="en-US" sz="2400" dirty="0"/>
              <a:t> e </a:t>
            </a:r>
            <a:r>
              <a:rPr lang="en-US" sz="2400" dirty="0" err="1"/>
              <a:t>funzionalità</a:t>
            </a:r>
            <a:r>
              <a:rPr lang="en-US" sz="2400" dirty="0"/>
              <a:t> </a:t>
            </a:r>
            <a:r>
              <a:rPr lang="en-US" sz="2400" dirty="0" err="1"/>
              <a:t>introdotte</a:t>
            </a:r>
            <a:r>
              <a:rPr lang="en-US" sz="2400" dirty="0"/>
              <a:t> o </a:t>
            </a:r>
            <a:r>
              <a:rPr lang="en-US" sz="2400" dirty="0" err="1"/>
              <a:t>migliorate</a:t>
            </a:r>
            <a:r>
              <a:rPr lang="en-US" sz="2400" dirty="0"/>
              <a:t> </a:t>
            </a:r>
            <a:r>
              <a:rPr lang="en-US" sz="2400" dirty="0" err="1"/>
              <a:t>si</a:t>
            </a:r>
            <a:r>
              <a:rPr lang="en-US" sz="2400" dirty="0"/>
              <a:t> </a:t>
            </a:r>
            <a:r>
              <a:rPr lang="en-US" sz="2400" dirty="0" err="1"/>
              <a:t>rimanda</a:t>
            </a:r>
            <a:r>
              <a:rPr lang="en-US" sz="2400" dirty="0"/>
              <a:t> </a:t>
            </a:r>
            <a:r>
              <a:rPr lang="en-US" sz="2400" dirty="0" err="1"/>
              <a:t>alla</a:t>
            </a:r>
            <a:r>
              <a:rPr lang="en-US" sz="2400" dirty="0"/>
              <a:t> </a:t>
            </a:r>
            <a:r>
              <a:rPr lang="en-US" sz="2400" dirty="0" err="1"/>
              <a:t>seguente</a:t>
            </a:r>
            <a:r>
              <a:rPr lang="en-US" sz="2400" dirty="0"/>
              <a:t> </a:t>
            </a:r>
            <a:r>
              <a:rPr lang="en-US" sz="2400" dirty="0" err="1"/>
              <a:t>documentazione</a:t>
            </a:r>
            <a:r>
              <a:rPr lang="en-US" sz="2400" dirty="0"/>
              <a:t>:</a:t>
            </a:r>
          </a:p>
          <a:p>
            <a:pPr marL="0" indent="0">
              <a:buNone/>
            </a:pPr>
            <a:r>
              <a:rPr lang="en-US" sz="2000" dirty="0">
                <a:hlinkClick r:id="rId3"/>
              </a:rPr>
              <a:t>https://learn.microsoft.com/en-us/ef/core/what-is-new/ef-core-7.0/whatsnew</a:t>
            </a:r>
            <a:endParaRPr lang="en-US" sz="20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612522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8280-E838-A2B0-0BDB-EBFAEA3E9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 8… will continue…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53D8784-B1C5-AE55-CEB8-F714BE16A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JSON columns</a:t>
            </a:r>
          </a:p>
          <a:p>
            <a:pPr marL="0" indent="0">
              <a:buNone/>
            </a:pPr>
            <a:r>
              <a:rPr lang="en-US" sz="2400" dirty="0"/>
              <a:t>Value </a:t>
            </a:r>
            <a:r>
              <a:rPr lang="en-US" sz="2400" dirty="0" err="1"/>
              <a:t>obects</a:t>
            </a:r>
            <a:r>
              <a:rPr lang="en-US" sz="2400" dirty="0"/>
              <a:t> (DDD-Style)</a:t>
            </a:r>
          </a:p>
          <a:p>
            <a:pPr marL="0" indent="0">
              <a:buNone/>
            </a:pPr>
            <a:r>
              <a:rPr lang="en-US" sz="2400" dirty="0"/>
              <a:t>SQL queries for unmapped types (raw queries)</a:t>
            </a:r>
          </a:p>
          <a:p>
            <a:pPr marL="0" indent="0">
              <a:buNone/>
            </a:pPr>
            <a:r>
              <a:rPr lang="en-US" sz="2400" dirty="0"/>
              <a:t>EF Core Database First in Visual Studio</a:t>
            </a:r>
          </a:p>
          <a:p>
            <a:pPr marL="0" indent="0">
              <a:buNone/>
            </a:pPr>
            <a:r>
              <a:rPr lang="en-US" sz="24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4136861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Entity Framework 7</a:t>
            </a:r>
            <a:br>
              <a:rPr lang="en-US" dirty="0"/>
            </a:br>
            <a:r>
              <a:rPr lang="en-US" sz="3100" u="sng" dirty="0"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https://questionarioimperia.azurewebsites.net/</a:t>
            </a:r>
            <a:endParaRPr lang="en-US" sz="31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53EF0-741B-FABA-3A92-7027C393D2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…thank you</a:t>
            </a:r>
          </a:p>
        </p:txBody>
      </p:sp>
      <p:pic>
        <p:nvPicPr>
          <p:cNvPr id="4" name="Picture 2" descr="DotNetLiguria home site">
            <a:extLst>
              <a:ext uri="{FF2B5EF4-FFF2-40B4-BE49-F238E27FC236}">
                <a16:creationId xmlns:a16="http://schemas.microsoft.com/office/drawing/2014/main" id="{53F85865-43DD-1947-F32A-CF13974159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8200" y="2178954"/>
            <a:ext cx="1820421" cy="793212"/>
          </a:xfrm>
          <a:prstGeom prst="rect">
            <a:avLst/>
          </a:prstGeom>
          <a:noFill/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945960E5-7D59-B0EA-9847-5CBD9232F0A4}"/>
              </a:ext>
            </a:extLst>
          </p:cNvPr>
          <p:cNvSpPr txBox="1">
            <a:spLocks/>
          </p:cNvSpPr>
          <p:nvPr/>
        </p:nvSpPr>
        <p:spPr>
          <a:xfrm>
            <a:off x="838200" y="5287742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i="1" dirty="0"/>
              <a:t>Andrea Belloni</a:t>
            </a:r>
          </a:p>
        </p:txBody>
      </p:sp>
    </p:spTree>
    <p:extLst>
      <p:ext uri="{BB962C8B-B14F-4D97-AF65-F5344CB8AC3E}">
        <p14:creationId xmlns:p14="http://schemas.microsoft.com/office/powerpoint/2010/main" val="1985328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48AF0-3BAE-F08E-29EA-EDC5F419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E0072-F383-D287-F6BE-296479C9C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Introduzione</a:t>
            </a:r>
            <a:r>
              <a:rPr lang="en-US" dirty="0"/>
              <a:t>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versione</a:t>
            </a:r>
            <a:endParaRPr lang="en-US" dirty="0"/>
          </a:p>
          <a:p>
            <a:r>
              <a:rPr lang="en-US" dirty="0" err="1"/>
              <a:t>Installazione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tools di EF</a:t>
            </a:r>
          </a:p>
          <a:p>
            <a:r>
              <a:rPr lang="en-US" dirty="0" err="1"/>
              <a:t>Ottimizzazioni</a:t>
            </a:r>
            <a:r>
              <a:rPr lang="en-US" dirty="0"/>
              <a:t> e performance</a:t>
            </a:r>
          </a:p>
          <a:p>
            <a:r>
              <a:rPr lang="en-US" dirty="0"/>
              <a:t>Bulk operations</a:t>
            </a:r>
          </a:p>
          <a:p>
            <a:r>
              <a:rPr lang="en-US" dirty="0" err="1"/>
              <a:t>Colonne</a:t>
            </a:r>
            <a:r>
              <a:rPr lang="en-US" dirty="0"/>
              <a:t> JSON</a:t>
            </a:r>
          </a:p>
          <a:p>
            <a:r>
              <a:rPr lang="en-US" dirty="0" err="1"/>
              <a:t>Ereditarietà</a:t>
            </a:r>
            <a:r>
              <a:rPr lang="en-US" dirty="0"/>
              <a:t> TPC</a:t>
            </a:r>
          </a:p>
          <a:p>
            <a:r>
              <a:rPr lang="en-US" dirty="0"/>
              <a:t>Mapping stored procedures</a:t>
            </a:r>
          </a:p>
          <a:p>
            <a:r>
              <a:rPr lang="en-US" dirty="0" err="1"/>
              <a:t>Altre</a:t>
            </a:r>
            <a:r>
              <a:rPr lang="en-US" dirty="0"/>
              <a:t> </a:t>
            </a:r>
            <a:r>
              <a:rPr lang="en-US" dirty="0" err="1"/>
              <a:t>funzionalità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783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Introduzione</a:t>
            </a:r>
            <a:r>
              <a:rPr lang="en-US" dirty="0"/>
              <a:t>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versione</a:t>
            </a:r>
            <a:endParaRPr lang="en-US" dirty="0"/>
          </a:p>
        </p:txBody>
      </p:sp>
      <p:pic>
        <p:nvPicPr>
          <p:cNvPr id="1028" name="Picture 4" descr="No need for repositories and unit of work with Entity Framework Core">
            <a:extLst>
              <a:ext uri="{FF2B5EF4-FFF2-40B4-BE49-F238E27FC236}">
                <a16:creationId xmlns:a16="http://schemas.microsoft.com/office/drawing/2014/main" id="{B566FD6A-8B4D-8B53-3DFC-9E7DA36C0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218464"/>
            <a:ext cx="4352488" cy="242107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ABDC4F2-F322-355E-6025-2528D00CF8A7}"/>
              </a:ext>
            </a:extLst>
          </p:cNvPr>
          <p:cNvSpPr txBox="1">
            <a:spLocks/>
          </p:cNvSpPr>
          <p:nvPr/>
        </p:nvSpPr>
        <p:spPr>
          <a:xfrm>
            <a:off x="5529491" y="2591595"/>
            <a:ext cx="4731327" cy="167480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Entity Framework Core 6</a:t>
            </a:r>
          </a:p>
          <a:p>
            <a:r>
              <a:rPr lang="en-US" dirty="0"/>
              <a:t>Entity Framework 6</a:t>
            </a:r>
          </a:p>
          <a:p>
            <a:endParaRPr lang="en-US" dirty="0"/>
          </a:p>
          <a:p>
            <a:r>
              <a:rPr lang="en-US" dirty="0"/>
              <a:t>Entity Framework (Core) 7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Confused Funny GIFs | Tenor">
            <a:extLst>
              <a:ext uri="{FF2B5EF4-FFF2-40B4-BE49-F238E27FC236}">
                <a16:creationId xmlns:a16="http://schemas.microsoft.com/office/drawing/2014/main" id="{A92BDF60-2517-6BEF-A588-F1A9CC01C1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6907" y="2276473"/>
            <a:ext cx="2095500" cy="2305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84633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Installazione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tools di EF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4B96C97-DF60-EB29-0587-243DC34F98D8}"/>
              </a:ext>
            </a:extLst>
          </p:cNvPr>
          <p:cNvSpPr txBox="1"/>
          <p:nvPr/>
        </p:nvSpPr>
        <p:spPr>
          <a:xfrm>
            <a:off x="838200" y="1506022"/>
            <a:ext cx="739061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bg1"/>
                </a:solidFill>
                <a:hlinkClick r:id="rId3"/>
              </a:rPr>
              <a:t>https://www.nuget.org/packages/dotnet-ef</a:t>
            </a:r>
            <a:endParaRPr lang="it-IT" dirty="0">
              <a:solidFill>
                <a:schemeClr val="bg1"/>
              </a:solidFill>
            </a:endParaRPr>
          </a:p>
          <a:p>
            <a:endParaRPr lang="it-IT" dirty="0">
              <a:solidFill>
                <a:schemeClr val="bg1"/>
              </a:solidFill>
            </a:endParaRPr>
          </a:p>
          <a:p>
            <a:r>
              <a:rPr lang="it-IT" sz="1800" dirty="0">
                <a:solidFill>
                  <a:schemeClr val="bg1"/>
                </a:solidFill>
                <a:latin typeface="Cascadia Mono" panose="020B0609020000020004" pitchFamily="49" charset="0"/>
              </a:rPr>
              <a:t>&gt; </a:t>
            </a:r>
            <a:r>
              <a:rPr lang="it-IT" sz="1800" dirty="0" err="1">
                <a:solidFill>
                  <a:schemeClr val="bg1"/>
                </a:solidFill>
                <a:latin typeface="Cascadia Mono" panose="020B0609020000020004" pitchFamily="49" charset="0"/>
              </a:rPr>
              <a:t>Dotnet</a:t>
            </a:r>
            <a:r>
              <a:rPr lang="it-IT" sz="1800" dirty="0">
                <a:solidFill>
                  <a:schemeClr val="bg1"/>
                </a:solidFill>
                <a:latin typeface="Cascadia Mono" panose="020B0609020000020004" pitchFamily="49" charset="0"/>
              </a:rPr>
              <a:t> tool </a:t>
            </a:r>
            <a:r>
              <a:rPr lang="it-IT" sz="1800" dirty="0" err="1">
                <a:solidFill>
                  <a:schemeClr val="bg1"/>
                </a:solidFill>
                <a:latin typeface="Cascadia Mono" panose="020B0609020000020004" pitchFamily="49" charset="0"/>
              </a:rPr>
              <a:t>install</a:t>
            </a:r>
            <a:r>
              <a:rPr lang="it-IT" sz="1800" dirty="0">
                <a:solidFill>
                  <a:schemeClr val="bg1"/>
                </a:solidFill>
                <a:latin typeface="Cascadia Mono" panose="020B0609020000020004" pitchFamily="49" charset="0"/>
              </a:rPr>
              <a:t> –global </a:t>
            </a:r>
            <a:r>
              <a:rPr lang="it-IT" sz="1800" dirty="0" err="1">
                <a:solidFill>
                  <a:schemeClr val="bg1"/>
                </a:solidFill>
                <a:latin typeface="Cascadia Mono" panose="020B0609020000020004" pitchFamily="49" charset="0"/>
              </a:rPr>
              <a:t>dotnet-ef</a:t>
            </a:r>
            <a:endParaRPr lang="it-IT" sz="1800" dirty="0">
              <a:solidFill>
                <a:schemeClr val="bg1"/>
              </a:solidFill>
              <a:latin typeface="Cascadia Mono" panose="020B0609020000020004" pitchFamily="49" charset="0"/>
            </a:endParaRPr>
          </a:p>
          <a:p>
            <a:r>
              <a:rPr lang="it-IT" sz="1800" dirty="0">
                <a:solidFill>
                  <a:schemeClr val="bg1"/>
                </a:solidFill>
                <a:latin typeface="Cascadia Mono" panose="020B0609020000020004" pitchFamily="49" charset="0"/>
              </a:rPr>
              <a:t>&gt; </a:t>
            </a:r>
            <a:r>
              <a:rPr lang="it-IT" sz="1800" dirty="0" err="1">
                <a:solidFill>
                  <a:schemeClr val="bg1"/>
                </a:solidFill>
                <a:latin typeface="Cascadia Mono" panose="020B0609020000020004" pitchFamily="49" charset="0"/>
              </a:rPr>
              <a:t>dotnet</a:t>
            </a:r>
            <a:r>
              <a:rPr lang="it-IT" sz="1800" dirty="0">
                <a:solidFill>
                  <a:schemeClr val="bg1"/>
                </a:solidFill>
                <a:latin typeface="Cascadia Mono" panose="020B0609020000020004" pitchFamily="49" charset="0"/>
              </a:rPr>
              <a:t> tool list --global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4055FC02-752A-A09D-6F16-53BD23DD8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067842"/>
            <a:ext cx="8390347" cy="25605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61452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Provider </a:t>
            </a:r>
            <a:r>
              <a:rPr lang="en-US" dirty="0" err="1"/>
              <a:t>supportati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CDD8C-1497-63E5-0289-D2027D208E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SQL Server</a:t>
            </a:r>
          </a:p>
          <a:p>
            <a:r>
              <a:rPr lang="en-US" dirty="0"/>
              <a:t>Azure Table Storage</a:t>
            </a:r>
          </a:p>
          <a:p>
            <a:r>
              <a:rPr lang="en-US" dirty="0"/>
              <a:t>SQLite</a:t>
            </a:r>
          </a:p>
          <a:p>
            <a:r>
              <a:rPr lang="en-US" dirty="0"/>
              <a:t>In Memory (for unit testing)</a:t>
            </a:r>
          </a:p>
          <a:p>
            <a:r>
              <a:rPr lang="en-US" dirty="0"/>
              <a:t>SQL Server Compact</a:t>
            </a:r>
          </a:p>
          <a:p>
            <a:r>
              <a:rPr lang="en-US" dirty="0"/>
              <a:t>PostgreSQL</a:t>
            </a:r>
          </a:p>
          <a:p>
            <a:r>
              <a:rPr lang="en-US" dirty="0"/>
              <a:t>IBM Data Servers</a:t>
            </a:r>
          </a:p>
          <a:p>
            <a:endParaRPr lang="en-US" dirty="0"/>
          </a:p>
          <a:p>
            <a:r>
              <a:rPr lang="en-US" dirty="0"/>
              <a:t>NoSQL Databases</a:t>
            </a:r>
          </a:p>
        </p:txBody>
      </p:sp>
    </p:spTree>
    <p:extLst>
      <p:ext uri="{BB962C8B-B14F-4D97-AF65-F5344CB8AC3E}">
        <p14:creationId xmlns:p14="http://schemas.microsoft.com/office/powerpoint/2010/main" val="3736018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Cosa è </a:t>
            </a:r>
            <a:r>
              <a:rPr lang="en-US" dirty="0" err="1"/>
              <a:t>stato</a:t>
            </a:r>
            <a:r>
              <a:rPr lang="en-US" dirty="0"/>
              <a:t> </a:t>
            </a:r>
            <a:r>
              <a:rPr lang="en-US" dirty="0" err="1"/>
              <a:t>rimosso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CDD8C-1497-63E5-0289-D2027D208E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EDMX support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CodeFirst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ESQL support  LINQ to Entities</a:t>
            </a:r>
          </a:p>
          <a:p>
            <a:r>
              <a:rPr lang="en-US" dirty="0" err="1">
                <a:sym typeface="Wingdings" panose="05000000000000000000" pitchFamily="2" charset="2"/>
              </a:rPr>
              <a:t>ObjectContext</a:t>
            </a:r>
            <a:r>
              <a:rPr lang="en-US" dirty="0">
                <a:sym typeface="Wingdings" panose="05000000000000000000" pitchFamily="2" charset="2"/>
              </a:rPr>
              <a:t> API support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334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Novità</a:t>
            </a:r>
            <a:r>
              <a:rPr lang="en-US" dirty="0"/>
              <a:t> e demo</a:t>
            </a:r>
          </a:p>
        </p:txBody>
      </p:sp>
    </p:spTree>
    <p:extLst>
      <p:ext uri="{BB962C8B-B14F-4D97-AF65-F5344CB8AC3E}">
        <p14:creationId xmlns:p14="http://schemas.microsoft.com/office/powerpoint/2010/main" val="2218200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ccia in giù 10">
            <a:extLst>
              <a:ext uri="{FF2B5EF4-FFF2-40B4-BE49-F238E27FC236}">
                <a16:creationId xmlns:a16="http://schemas.microsoft.com/office/drawing/2014/main" id="{6538CF13-6FFC-D3B3-DF52-F528928F8007}"/>
              </a:ext>
            </a:extLst>
          </p:cNvPr>
          <p:cNvSpPr/>
          <p:nvPr/>
        </p:nvSpPr>
        <p:spPr>
          <a:xfrm>
            <a:off x="6858000" y="4147794"/>
            <a:ext cx="174396" cy="123491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148280-E838-A2B0-0BDB-EBFAEA3E9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Ottimizzazioni</a:t>
            </a:r>
            <a:r>
              <a:rPr lang="en-US" dirty="0"/>
              <a:t> e Performance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53D8784-B1C5-AE55-CEB8-F714BE16A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err="1"/>
              <a:t>Miglioramento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performance a </a:t>
            </a:r>
            <a:r>
              <a:rPr lang="en-US" dirty="0" err="1"/>
              <a:t>partire</a:t>
            </a:r>
            <a:r>
              <a:rPr lang="en-US" dirty="0"/>
              <a:t> </a:t>
            </a:r>
            <a:r>
              <a:rPr lang="en-US" dirty="0" err="1"/>
              <a:t>dalla</a:t>
            </a:r>
            <a:r>
              <a:rPr lang="en-US" dirty="0"/>
              <a:t> </a:t>
            </a:r>
            <a:r>
              <a:rPr lang="en-US" dirty="0" err="1"/>
              <a:t>versione</a:t>
            </a:r>
            <a:r>
              <a:rPr lang="en-US" dirty="0"/>
              <a:t> EF Core 6 per non-tracking queries</a:t>
            </a:r>
          </a:p>
          <a:p>
            <a:r>
              <a:rPr lang="en-US" dirty="0"/>
              <a:t>Da EF 7 </a:t>
            </a:r>
            <a:r>
              <a:rPr lang="en-US" dirty="0" err="1"/>
              <a:t>miglioramenti</a:t>
            </a:r>
            <a:r>
              <a:rPr lang="en-US" dirty="0"/>
              <a:t> </a:t>
            </a:r>
            <a:r>
              <a:rPr lang="en-US" dirty="0" err="1"/>
              <a:t>sugli</a:t>
            </a:r>
            <a:r>
              <a:rPr lang="en-US" dirty="0"/>
              <a:t> update e </a:t>
            </a:r>
            <a:r>
              <a:rPr lang="en-US" dirty="0" err="1"/>
              <a:t>commandi</a:t>
            </a:r>
            <a:r>
              <a:rPr lang="en-US" dirty="0"/>
              <a:t> batch</a:t>
            </a:r>
          </a:p>
          <a:p>
            <a:r>
              <a:rPr lang="en-US" dirty="0" err="1"/>
              <a:t>Riduce</a:t>
            </a:r>
            <a:r>
              <a:rPr lang="en-US" dirty="0"/>
              <a:t> il </a:t>
            </a:r>
            <a:r>
              <a:rPr lang="en-US" dirty="0" err="1"/>
              <a:t>numero</a:t>
            </a:r>
            <a:r>
              <a:rPr lang="en-US" dirty="0"/>
              <a:t> di roundtrip di rete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verificano</a:t>
            </a:r>
            <a:r>
              <a:rPr lang="en-US" dirty="0"/>
              <a:t> sotto il </a:t>
            </a:r>
            <a:r>
              <a:rPr lang="en-US" dirty="0" err="1"/>
              <a:t>cofano</a:t>
            </a:r>
            <a:r>
              <a:rPr lang="en-US" dirty="0"/>
              <a:t> </a:t>
            </a:r>
            <a:r>
              <a:rPr lang="en-US" dirty="0" err="1"/>
              <a:t>durante</a:t>
            </a:r>
            <a:r>
              <a:rPr lang="en-US" dirty="0"/>
              <a:t> il </a:t>
            </a:r>
            <a:r>
              <a:rPr lang="en-US" dirty="0" err="1"/>
              <a:t>SaveChanges</a:t>
            </a:r>
            <a:endParaRPr lang="en-US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38E7DE3-8DA0-D8C1-0139-D535D5C90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265900"/>
            <a:ext cx="3429297" cy="147078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E874B616-8B6E-E347-4C5F-B62B03A85F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9114" y="3282053"/>
            <a:ext cx="2918713" cy="9221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Freccia a destra 6">
            <a:extLst>
              <a:ext uri="{FF2B5EF4-FFF2-40B4-BE49-F238E27FC236}">
                <a16:creationId xmlns:a16="http://schemas.microsoft.com/office/drawing/2014/main" id="{A03DBCA8-6D19-FC34-B133-D8EEFA830DB4}"/>
              </a:ext>
            </a:extLst>
          </p:cNvPr>
          <p:cNvSpPr/>
          <p:nvPr/>
        </p:nvSpPr>
        <p:spPr>
          <a:xfrm>
            <a:off x="4132383" y="3890050"/>
            <a:ext cx="556155" cy="164487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98E31D9-F21B-27F4-22CE-9BA46C638B38}"/>
              </a:ext>
            </a:extLst>
          </p:cNvPr>
          <p:cNvSpPr txBox="1"/>
          <p:nvPr/>
        </p:nvSpPr>
        <p:spPr>
          <a:xfrm>
            <a:off x="753796" y="4736687"/>
            <a:ext cx="2562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Multi-command message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1B4F266-9204-6D85-F12F-95B03BF4E3A0}"/>
              </a:ext>
            </a:extLst>
          </p:cNvPr>
          <p:cNvSpPr txBox="1"/>
          <p:nvPr/>
        </p:nvSpPr>
        <p:spPr>
          <a:xfrm>
            <a:off x="4462959" y="4191701"/>
            <a:ext cx="3582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Single INSERT (with no transaction)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4873049E-047D-DC25-5229-76C86D3867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197" y="5430313"/>
            <a:ext cx="6576630" cy="103641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23E22CF6-365C-8413-FB00-7A4BF2D61A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55745" y="3229707"/>
            <a:ext cx="1379340" cy="61727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AB877A83-B55F-FD91-ED32-479D0320C2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23015" y="4180525"/>
            <a:ext cx="4747671" cy="22861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06805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2591</TotalTime>
  <Words>1342</Words>
  <Application>Microsoft Office PowerPoint</Application>
  <PresentationFormat>Widescreen</PresentationFormat>
  <Paragraphs>160</Paragraphs>
  <Slides>23</Slides>
  <Notes>19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23</vt:i4>
      </vt:variant>
    </vt:vector>
  </HeadingPairs>
  <TitlesOfParts>
    <vt:vector size="24" baseType="lpstr">
      <vt:lpstr>Office Theme</vt:lpstr>
      <vt:lpstr>Presentazione standard di PowerPoint</vt:lpstr>
      <vt:lpstr>Entity Framework 7</vt:lpstr>
      <vt:lpstr>Agenda</vt:lpstr>
      <vt:lpstr>Introduzione alla versione</vt:lpstr>
      <vt:lpstr>Installazione dei tools di EF</vt:lpstr>
      <vt:lpstr>Provider supportati</vt:lpstr>
      <vt:lpstr>Cosa è stato rimosso</vt:lpstr>
      <vt:lpstr>Novità e demo</vt:lpstr>
      <vt:lpstr>Ottimizzazioni e Performance</vt:lpstr>
      <vt:lpstr>UseLazyLoadingProxies</vt:lpstr>
      <vt:lpstr>Bulk delete &amp; Bulk update </vt:lpstr>
      <vt:lpstr>JSON Columns</vt:lpstr>
      <vt:lpstr>JSON Columns – Ricerca e update</vt:lpstr>
      <vt:lpstr>JSON Columns – Considerazioni</vt:lpstr>
      <vt:lpstr>Ereditarietà TPC</vt:lpstr>
      <vt:lpstr>Mapping di stored procedures</vt:lpstr>
      <vt:lpstr>Value Generation on Value Converters</vt:lpstr>
      <vt:lpstr>Override conventions</vt:lpstr>
      <vt:lpstr>Interceptors</vt:lpstr>
      <vt:lpstr>T4 Templates</vt:lpstr>
      <vt:lpstr>Altre funzionalità</vt:lpstr>
      <vt:lpstr>EF 8… will continue…</vt:lpstr>
      <vt:lpstr>Entity Framework 7 https://questionarioimperia.azurewebsites.net/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Dickey (Kforce)</dc:creator>
  <cp:lastModifiedBy>Andrea Belloni</cp:lastModifiedBy>
  <cp:revision>23</cp:revision>
  <dcterms:created xsi:type="dcterms:W3CDTF">2022-10-11T15:09:05Z</dcterms:created>
  <dcterms:modified xsi:type="dcterms:W3CDTF">2023-02-03T10:14:06Z</dcterms:modified>
</cp:coreProperties>
</file>

<file path=docProps/thumbnail.jpeg>
</file>